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7" r:id="rId36"/>
    <p:sldId id="298" r:id="rId37"/>
    <p:sldId id="302" r:id="rId38"/>
    <p:sldId id="303" r:id="rId39"/>
    <p:sldId id="300" r:id="rId40"/>
    <p:sldId id="299" r:id="rId41"/>
    <p:sldId id="301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2" r:id="rId50"/>
    <p:sldId id="313" r:id="rId51"/>
    <p:sldId id="314" r:id="rId52"/>
    <p:sldId id="315" r:id="rId53"/>
    <p:sldId id="316" r:id="rId54"/>
    <p:sldId id="318" r:id="rId55"/>
    <p:sldId id="319" r:id="rId56"/>
    <p:sldId id="323" r:id="rId57"/>
    <p:sldId id="324" r:id="rId58"/>
    <p:sldId id="325" r:id="rId59"/>
    <p:sldId id="326" r:id="rId60"/>
    <p:sldId id="329" r:id="rId61"/>
    <p:sldId id="330" r:id="rId62"/>
    <p:sldId id="332" r:id="rId63"/>
    <p:sldId id="334" r:id="rId64"/>
    <p:sldId id="335" r:id="rId65"/>
    <p:sldId id="336" r:id="rId66"/>
    <p:sldId id="337" r:id="rId67"/>
    <p:sldId id="339" r:id="rId68"/>
    <p:sldId id="341" r:id="rId69"/>
    <p:sldId id="342" r:id="rId70"/>
    <p:sldId id="343" r:id="rId71"/>
    <p:sldId id="345" r:id="rId72"/>
    <p:sldId id="351" r:id="rId73"/>
    <p:sldId id="352" r:id="rId74"/>
    <p:sldId id="355" r:id="rId75"/>
    <p:sldId id="356" r:id="rId76"/>
    <p:sldId id="357" r:id="rId77"/>
    <p:sldId id="358" r:id="rId78"/>
    <p:sldId id="359" r:id="rId79"/>
    <p:sldId id="360" r:id="rId80"/>
    <p:sldId id="361" r:id="rId81"/>
    <p:sldId id="362" r:id="rId82"/>
    <p:sldId id="363" r:id="rId83"/>
    <p:sldId id="366" r:id="rId84"/>
    <p:sldId id="365" r:id="rId85"/>
    <p:sldId id="367" r:id="rId86"/>
    <p:sldId id="369" r:id="rId87"/>
    <p:sldId id="370" r:id="rId88"/>
    <p:sldId id="371" r:id="rId89"/>
    <p:sldId id="373" r:id="rId90"/>
    <p:sldId id="374" r:id="rId91"/>
    <p:sldId id="375" r:id="rId92"/>
    <p:sldId id="376" r:id="rId93"/>
    <p:sldId id="377" r:id="rId94"/>
    <p:sldId id="379" r:id="rId95"/>
    <p:sldId id="380" r:id="rId96"/>
    <p:sldId id="382" r:id="rId97"/>
    <p:sldId id="383" r:id="rId98"/>
    <p:sldId id="384" r:id="rId99"/>
    <p:sldId id="385" r:id="rId100"/>
    <p:sldId id="386" r:id="rId101"/>
    <p:sldId id="387" r:id="rId102"/>
    <p:sldId id="388" r:id="rId103"/>
    <p:sldId id="389" r:id="rId104"/>
    <p:sldId id="392" r:id="rId105"/>
    <p:sldId id="393" r:id="rId106"/>
    <p:sldId id="394" r:id="rId107"/>
    <p:sldId id="395" r:id="rId108"/>
    <p:sldId id="396" r:id="rId109"/>
    <p:sldId id="398" r:id="rId110"/>
    <p:sldId id="399" r:id="rId111"/>
    <p:sldId id="401" r:id="rId112"/>
    <p:sldId id="402" r:id="rId113"/>
    <p:sldId id="403" r:id="rId114"/>
    <p:sldId id="404" r:id="rId115"/>
    <p:sldId id="405" r:id="rId116"/>
    <p:sldId id="406" r:id="rId117"/>
    <p:sldId id="408" r:id="rId118"/>
    <p:sldId id="409" r:id="rId119"/>
    <p:sldId id="411" r:id="rId120"/>
    <p:sldId id="412" r:id="rId121"/>
    <p:sldId id="413" r:id="rId122"/>
    <p:sldId id="414" r:id="rId123"/>
    <p:sldId id="416" r:id="rId124"/>
    <p:sldId id="419" r:id="rId125"/>
    <p:sldId id="422" r:id="rId126"/>
    <p:sldId id="421" r:id="rId127"/>
    <p:sldId id="425" r:id="rId128"/>
    <p:sldId id="418" r:id="rId129"/>
    <p:sldId id="427" r:id="rId130"/>
    <p:sldId id="423" r:id="rId131"/>
    <p:sldId id="424" r:id="rId132"/>
    <p:sldId id="426" r:id="rId133"/>
    <p:sldId id="428" r:id="rId134"/>
    <p:sldId id="431" r:id="rId135"/>
    <p:sldId id="432" r:id="rId136"/>
    <p:sldId id="433" r:id="rId137"/>
    <p:sldId id="435" r:id="rId138"/>
    <p:sldId id="439" r:id="rId139"/>
    <p:sldId id="442" r:id="rId140"/>
    <p:sldId id="436" r:id="rId141"/>
    <p:sldId id="447" r:id="rId142"/>
    <p:sldId id="453" r:id="rId143"/>
    <p:sldId id="452" r:id="rId144"/>
    <p:sldId id="441" r:id="rId145"/>
    <p:sldId id="444" r:id="rId146"/>
    <p:sldId id="446" r:id="rId147"/>
    <p:sldId id="456" r:id="rId148"/>
    <p:sldId id="457" r:id="rId149"/>
    <p:sldId id="459" r:id="rId150"/>
    <p:sldId id="461" r:id="rId151"/>
    <p:sldId id="463" r:id="rId152"/>
    <p:sldId id="464" r:id="rId153"/>
    <p:sldId id="466" r:id="rId154"/>
    <p:sldId id="465" r:id="rId155"/>
    <p:sldId id="469" r:id="rId156"/>
    <p:sldId id="470" r:id="rId157"/>
    <p:sldId id="472" r:id="rId158"/>
    <p:sldId id="473" r:id="rId159"/>
    <p:sldId id="474" r:id="rId160"/>
    <p:sldId id="475" r:id="rId161"/>
    <p:sldId id="477" r:id="rId162"/>
    <p:sldId id="478" r:id="rId163"/>
    <p:sldId id="479" r:id="rId164"/>
    <p:sldId id="481" r:id="rId165"/>
    <p:sldId id="483" r:id="rId166"/>
    <p:sldId id="482" r:id="rId167"/>
    <p:sldId id="484" r:id="rId168"/>
    <p:sldId id="489" r:id="rId169"/>
    <p:sldId id="496" r:id="rId170"/>
    <p:sldId id="490" r:id="rId171"/>
    <p:sldId id="494" r:id="rId172"/>
    <p:sldId id="493" r:id="rId173"/>
    <p:sldId id="491" r:id="rId174"/>
    <p:sldId id="495" r:id="rId175"/>
    <p:sldId id="497" r:id="rId176"/>
    <p:sldId id="486" r:id="rId177"/>
    <p:sldId id="487" r:id="rId178"/>
    <p:sldId id="498" r:id="rId179"/>
    <p:sldId id="499" r:id="rId180"/>
    <p:sldId id="500" r:id="rId181"/>
    <p:sldId id="501" r:id="rId182"/>
    <p:sldId id="502" r:id="rId183"/>
    <p:sldId id="503" r:id="rId184"/>
    <p:sldId id="508" r:id="rId185"/>
    <p:sldId id="507" r:id="rId186"/>
    <p:sldId id="506" r:id="rId187"/>
    <p:sldId id="509" r:id="rId188"/>
    <p:sldId id="510" r:id="rId189"/>
    <p:sldId id="511" r:id="rId190"/>
    <p:sldId id="512" r:id="rId191"/>
    <p:sldId id="513" r:id="rId192"/>
    <p:sldId id="514" r:id="rId193"/>
    <p:sldId id="515" r:id="rId194"/>
    <p:sldId id="517" r:id="rId195"/>
    <p:sldId id="520" r:id="rId196"/>
    <p:sldId id="521" r:id="rId197"/>
    <p:sldId id="522" r:id="rId198"/>
    <p:sldId id="523" r:id="rId199"/>
    <p:sldId id="524" r:id="rId200"/>
    <p:sldId id="525" r:id="rId201"/>
    <p:sldId id="526" r:id="rId202"/>
    <p:sldId id="528" r:id="rId203"/>
    <p:sldId id="530" r:id="rId204"/>
    <p:sldId id="531" r:id="rId205"/>
    <p:sldId id="532" r:id="rId206"/>
    <p:sldId id="533" r:id="rId207"/>
    <p:sldId id="534" r:id="rId208"/>
    <p:sldId id="535" r:id="rId209"/>
    <p:sldId id="536" r:id="rId210"/>
    <p:sldId id="537" r:id="rId211"/>
    <p:sldId id="538" r:id="rId212"/>
    <p:sldId id="539" r:id="rId213"/>
    <p:sldId id="541" r:id="rId214"/>
    <p:sldId id="542" r:id="rId215"/>
    <p:sldId id="543" r:id="rId216"/>
    <p:sldId id="544" r:id="rId217"/>
    <p:sldId id="545" r:id="rId218"/>
    <p:sldId id="546" r:id="rId219"/>
    <p:sldId id="547" r:id="rId220"/>
    <p:sldId id="548" r:id="rId221"/>
    <p:sldId id="550" r:id="rId222"/>
    <p:sldId id="551" r:id="rId223"/>
    <p:sldId id="552" r:id="rId224"/>
    <p:sldId id="553" r:id="rId225"/>
    <p:sldId id="554" r:id="rId226"/>
    <p:sldId id="555" r:id="rId227"/>
    <p:sldId id="556" r:id="rId228"/>
    <p:sldId id="558" r:id="rId229"/>
    <p:sldId id="557" r:id="rId230"/>
    <p:sldId id="559" r:id="rId231"/>
    <p:sldId id="560" r:id="rId232"/>
    <p:sldId id="561" r:id="rId233"/>
    <p:sldId id="562" r:id="rId234"/>
    <p:sldId id="563" r:id="rId235"/>
    <p:sldId id="565" r:id="rId236"/>
    <p:sldId id="564" r:id="rId237"/>
    <p:sldId id="566" r:id="rId238"/>
    <p:sldId id="567" r:id="rId239"/>
    <p:sldId id="568" r:id="rId240"/>
    <p:sldId id="569" r:id="rId241"/>
    <p:sldId id="570" r:id="rId242"/>
    <p:sldId id="571" r:id="rId243"/>
    <p:sldId id="572" r:id="rId244"/>
    <p:sldId id="574" r:id="rId245"/>
    <p:sldId id="575" r:id="rId246"/>
    <p:sldId id="576" r:id="rId247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50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A861F-037D-4F0D-B969-1084FF19A179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C1E1F-8E12-4378-B121-503D6F3CB4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57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C1E1F-8E12-4378-B121-503D6F3CB43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4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C1E1F-8E12-4378-B121-503D6F3CB43A}" type="slidenum">
              <a:rPr lang="de-DE" smtClean="0"/>
              <a:t>212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92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C1E1F-8E12-4378-B121-503D6F3CB43A}" type="slidenum">
              <a:rPr lang="de-DE" smtClean="0"/>
              <a:t>233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76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C1E1F-8E12-4378-B121-503D6F3CB43A}" type="slidenum">
              <a:rPr lang="de-DE" smtClean="0"/>
              <a:t>234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74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4C11C-EAFA-463A-A7F7-082A959C3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35E7A2-85F5-4A78-869E-15BA53E3F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763671-08A7-445F-B2F5-33B38FC2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2B7659-1B0D-431D-9A95-A3BF0620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3190FA-683D-4D56-9186-1A2F7D84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11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C215F-1245-49A9-8EF2-32BDEAB5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63A022-EDC3-4352-A46C-20D3AC69F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55F55A-DD3E-438B-8404-28794AF3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AB3D1F-8438-40F5-A3DE-ED7F0B04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BB37B-81A7-4B08-B0B1-CDEA21C4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10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F11207-CA2C-45E8-BF68-7FF450EAA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5560CA-E829-4246-A9EF-1DAA4AA62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70E964-E9B0-4EBC-92F7-8C802C05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883548-7D40-4F75-9751-EF3A0BD6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EB5BB-8F0C-44A2-849F-8F8A623E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79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DAB04-1129-4BB4-9DB2-7E2513FB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4D60F-A2ED-4F48-AE67-1AA931117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3ECB78-9A3B-40FA-BC9F-C8308706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99AB6D-E22E-4B91-ADA7-4A8BAD1B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FD38CD-C9A5-48A8-906A-DD891730C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34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89B89-F133-40F8-9A1C-F396854D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E2EED2-AC3F-4AE2-B98E-6F44A6E6B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92E076-AF03-4B93-A12A-73CD78CF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77A6E6-75C5-4DC8-8493-47373C41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ACDE0E-BEDF-47F3-A467-7061310B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55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6556D-610C-41E7-8537-5558B372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07E3BA-F096-48AD-8964-17FC1DA41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228017-179C-4CCF-BDD9-4074B89C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637C46-0401-4353-864D-88AE9BD5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C5EBCB-EF30-4893-8D51-C5022EC0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9E2371-D917-4013-81C2-48EAA8544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15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E843D-4A51-499B-ACD9-D456C3257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76D9F0-B2DC-4023-8CF1-E016D38D0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3C3B0F-2C3D-4A9E-949B-B1AAE3E23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CEFCD3-FAA5-4E2D-B67C-A5A217764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20B503-8E25-472A-9637-6CC1BE73D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FCEB5BC-452D-4698-99E8-083610A9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403C82E-083D-44A8-A510-A3BD84A4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6B68D9-60AE-400E-ABE8-2736D682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8BCC9-8119-43A9-A902-81577595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296B05-A4E5-472E-86D5-1B2800D8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59AADD-61CA-46D9-8329-E20C2445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3605E5-BBE4-4FE0-BD64-3DB6041F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59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D12962-F6EB-4FC0-BFB0-E6589706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21DCB18-B103-46D1-B8FE-68176FD5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679CD0-5EF9-4CDD-80B4-E6C549AF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21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57D75-AADC-4332-87C0-5C50765D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B6D49F-CC79-4988-9C68-0DA38BD07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FD6A75-FE97-4059-98BF-60689AF12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6E161E-6290-4DB1-8E86-353CD664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31FEF2-D42F-40CA-BA14-44951CB76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CFDD46-A842-4F7B-874C-24EB5A19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649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C8C66-1408-4238-8D76-D1C6C958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D5F2E9-39EF-4D26-B9CB-3A1971DA8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65FE9C-5209-4E93-8F3F-0E6F85A3A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CDF382-5D58-4C6E-9FEB-1D96A0C5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86B4CF-03F7-4E76-890F-BD6F25D7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E52E0F-924B-4C64-A058-1DA57547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53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71FFC9-2A3E-4217-A04A-481BCE8E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C0E7EF-0B14-4696-ABBC-64A248F9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4063F7-880F-462F-9AF7-1C1F0B4B5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7B76D-863E-4702-8D45-88620CAB8EC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82E697-D1AE-4282-BDE8-F2D292DD4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CFA938-A651-465A-9937-0AB3E328F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72B39-60A7-481D-A7B4-217F820600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7605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1 ">
            <a:extLst>
              <a:ext uri="{FF2B5EF4-FFF2-40B4-BE49-F238E27FC236}">
                <a16:creationId xmlns:a16="http://schemas.microsoft.com/office/drawing/2014/main" id="{4F76ACE0-D27E-49D6-9EAF-DEC730F1A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1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2 ">
            <a:extLst>
              <a:ext uri="{FF2B5EF4-FFF2-40B4-BE49-F238E27FC236}">
                <a16:creationId xmlns:a16="http://schemas.microsoft.com/office/drawing/2014/main" id="{B0297B1B-00A6-4CCD-9BA0-3942B3D88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FE3852-1E97-4376-A7D7-93AB905CD38B}"/>
              </a:ext>
            </a:extLst>
          </p:cNvPr>
          <p:cNvSpPr txBox="1"/>
          <p:nvPr/>
        </p:nvSpPr>
        <p:spPr>
          <a:xfrm>
            <a:off x="7676475" y="5972537"/>
            <a:ext cx="29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 im alten Hallenbad</a:t>
            </a:r>
          </a:p>
        </p:txBody>
      </p:sp>
    </p:spTree>
    <p:extLst>
      <p:ext uri="{BB962C8B-B14F-4D97-AF65-F5344CB8AC3E}">
        <p14:creationId xmlns:p14="http://schemas.microsoft.com/office/powerpoint/2010/main" val="32500779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0 ">
            <a:extLst>
              <a:ext uri="{FF2B5EF4-FFF2-40B4-BE49-F238E27FC236}">
                <a16:creationId xmlns:a16="http://schemas.microsoft.com/office/drawing/2014/main" id="{9AF156DB-8116-4417-ACA1-0E7F0D211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929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1 ">
            <a:extLst>
              <a:ext uri="{FF2B5EF4-FFF2-40B4-BE49-F238E27FC236}">
                <a16:creationId xmlns:a16="http://schemas.microsoft.com/office/drawing/2014/main" id="{51BB50B2-1AD7-4095-9BD0-A1DBB6DA9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9AD80E7-582D-48BC-95CE-837DD3ECE9D5}"/>
              </a:ext>
            </a:extLst>
          </p:cNvPr>
          <p:cNvSpPr txBox="1"/>
          <p:nvPr/>
        </p:nvSpPr>
        <p:spPr>
          <a:xfrm>
            <a:off x="416688" y="6111432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Eingang zum Ruhrmuseum</a:t>
            </a:r>
          </a:p>
        </p:txBody>
      </p:sp>
    </p:spTree>
    <p:extLst>
      <p:ext uri="{BB962C8B-B14F-4D97-AF65-F5344CB8AC3E}">
        <p14:creationId xmlns:p14="http://schemas.microsoft.com/office/powerpoint/2010/main" val="42669786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2 ">
            <a:extLst>
              <a:ext uri="{FF2B5EF4-FFF2-40B4-BE49-F238E27FC236}">
                <a16:creationId xmlns:a16="http://schemas.microsoft.com/office/drawing/2014/main" id="{264BD4D4-0795-434D-81C0-F36EDEFCE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877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3 ">
            <a:extLst>
              <a:ext uri="{FF2B5EF4-FFF2-40B4-BE49-F238E27FC236}">
                <a16:creationId xmlns:a16="http://schemas.microsoft.com/office/drawing/2014/main" id="{C12C4A9E-AFEB-436C-AF6C-4DC6993F28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4749" y="1435987"/>
            <a:ext cx="5561635" cy="4171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 descr="2016 Tour de Ruhr134 ">
            <a:extLst>
              <a:ext uri="{FF2B5EF4-FFF2-40B4-BE49-F238E27FC236}">
                <a16:creationId xmlns:a16="http://schemas.microsoft.com/office/drawing/2014/main" id="{05EB5381-BD58-44AF-B3CC-F8F9D08BE1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25614" y="1435986"/>
            <a:ext cx="5561637" cy="4171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80469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6 ">
            <a:extLst>
              <a:ext uri="{FF2B5EF4-FFF2-40B4-BE49-F238E27FC236}">
                <a16:creationId xmlns:a16="http://schemas.microsoft.com/office/drawing/2014/main" id="{42B25CBA-31A7-4A66-B1DE-8E86F8897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994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7 ">
            <a:extLst>
              <a:ext uri="{FF2B5EF4-FFF2-40B4-BE49-F238E27FC236}">
                <a16:creationId xmlns:a16="http://schemas.microsoft.com/office/drawing/2014/main" id="{FA0B61ED-742F-40D5-B36F-3EBEC59B1D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597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8 ">
            <a:extLst>
              <a:ext uri="{FF2B5EF4-FFF2-40B4-BE49-F238E27FC236}">
                <a16:creationId xmlns:a16="http://schemas.microsoft.com/office/drawing/2014/main" id="{41A388D3-889B-4E84-94B0-4C351B284A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873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39 ">
            <a:extLst>
              <a:ext uri="{FF2B5EF4-FFF2-40B4-BE49-F238E27FC236}">
                <a16:creationId xmlns:a16="http://schemas.microsoft.com/office/drawing/2014/main" id="{4243E448-F383-4220-8811-2F1B718B5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416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0 ">
            <a:extLst>
              <a:ext uri="{FF2B5EF4-FFF2-40B4-BE49-F238E27FC236}">
                <a16:creationId xmlns:a16="http://schemas.microsoft.com/office/drawing/2014/main" id="{23B676CB-582A-4B09-9107-4C98A15001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60" y="432604"/>
            <a:ext cx="5582856" cy="4187142"/>
          </a:xfrm>
          <a:prstGeom prst="rect">
            <a:avLst/>
          </a:prstGeom>
        </p:spPr>
      </p:pic>
      <p:pic>
        <p:nvPicPr>
          <p:cNvPr id="4" name="Grafik 3" descr="2016 Tour de Ruhr141 ">
            <a:extLst>
              <a:ext uri="{FF2B5EF4-FFF2-40B4-BE49-F238E27FC236}">
                <a16:creationId xmlns:a16="http://schemas.microsoft.com/office/drawing/2014/main" id="{32D986D9-584A-4441-8E65-C10BD7207F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746" y="2203530"/>
            <a:ext cx="5582855" cy="41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383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2 ">
            <a:extLst>
              <a:ext uri="{FF2B5EF4-FFF2-40B4-BE49-F238E27FC236}">
                <a16:creationId xmlns:a16="http://schemas.microsoft.com/office/drawing/2014/main" id="{1C6BEE0A-AF01-4316-B7E5-876310AF7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635" y="170726"/>
            <a:ext cx="8688729" cy="65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81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3 ">
            <a:extLst>
              <a:ext uri="{FF2B5EF4-FFF2-40B4-BE49-F238E27FC236}">
                <a16:creationId xmlns:a16="http://schemas.microsoft.com/office/drawing/2014/main" id="{C1996BCC-9372-46B8-BE8E-F973100CFC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511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3 ">
            <a:extLst>
              <a:ext uri="{FF2B5EF4-FFF2-40B4-BE49-F238E27FC236}">
                <a16:creationId xmlns:a16="http://schemas.microsoft.com/office/drawing/2014/main" id="{376B9B65-5919-4448-9A32-8315AD921C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890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5 ">
            <a:extLst>
              <a:ext uri="{FF2B5EF4-FFF2-40B4-BE49-F238E27FC236}">
                <a16:creationId xmlns:a16="http://schemas.microsoft.com/office/drawing/2014/main" id="{7B484EB9-73BA-4622-9E53-53C00AD8D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97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6 ">
            <a:extLst>
              <a:ext uri="{FF2B5EF4-FFF2-40B4-BE49-F238E27FC236}">
                <a16:creationId xmlns:a16="http://schemas.microsoft.com/office/drawing/2014/main" id="{5A413223-03B0-4CA3-B078-F29301ED4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92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7 ">
            <a:extLst>
              <a:ext uri="{FF2B5EF4-FFF2-40B4-BE49-F238E27FC236}">
                <a16:creationId xmlns:a16="http://schemas.microsoft.com/office/drawing/2014/main" id="{426C8E9E-1469-4457-9178-F49DAE9AFF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189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8 ">
            <a:extLst>
              <a:ext uri="{FF2B5EF4-FFF2-40B4-BE49-F238E27FC236}">
                <a16:creationId xmlns:a16="http://schemas.microsoft.com/office/drawing/2014/main" id="{32625D26-E38E-4B8C-BD14-F408AC4B8F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04491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941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49 ">
            <a:extLst>
              <a:ext uri="{FF2B5EF4-FFF2-40B4-BE49-F238E27FC236}">
                <a16:creationId xmlns:a16="http://schemas.microsoft.com/office/drawing/2014/main" id="{6FA38EE6-3F41-4848-ACD3-E0594C77C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138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50 ">
            <a:extLst>
              <a:ext uri="{FF2B5EF4-FFF2-40B4-BE49-F238E27FC236}">
                <a16:creationId xmlns:a16="http://schemas.microsoft.com/office/drawing/2014/main" id="{9AE9470F-B4C3-4BF4-95EE-42491C8C79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35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52 ">
            <a:extLst>
              <a:ext uri="{FF2B5EF4-FFF2-40B4-BE49-F238E27FC236}">
                <a16:creationId xmlns:a16="http://schemas.microsoft.com/office/drawing/2014/main" id="{E663CC93-CCAF-4BE0-A30E-C650A2771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11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53 ">
            <a:extLst>
              <a:ext uri="{FF2B5EF4-FFF2-40B4-BE49-F238E27FC236}">
                <a16:creationId xmlns:a16="http://schemas.microsoft.com/office/drawing/2014/main" id="{1B815A9B-EA3A-4FBC-A0B7-73DF8FEBA4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245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55 ">
            <a:extLst>
              <a:ext uri="{FF2B5EF4-FFF2-40B4-BE49-F238E27FC236}">
                <a16:creationId xmlns:a16="http://schemas.microsoft.com/office/drawing/2014/main" id="{880300D5-FD48-4050-BF5A-327A22C5D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35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4 ">
            <a:extLst>
              <a:ext uri="{FF2B5EF4-FFF2-40B4-BE49-F238E27FC236}">
                <a16:creationId xmlns:a16="http://schemas.microsoft.com/office/drawing/2014/main" id="{BA824A05-9AF7-4C2F-BA1F-5C708F690F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371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56 ">
            <a:extLst>
              <a:ext uri="{FF2B5EF4-FFF2-40B4-BE49-F238E27FC236}">
                <a16:creationId xmlns:a16="http://schemas.microsoft.com/office/drawing/2014/main" id="{47132EDB-42F8-433A-BD0A-43D9F1C42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5257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57 ">
            <a:extLst>
              <a:ext uri="{FF2B5EF4-FFF2-40B4-BE49-F238E27FC236}">
                <a16:creationId xmlns:a16="http://schemas.microsoft.com/office/drawing/2014/main" id="{7BADA7BC-8F1B-4E5D-9B61-CC81E78FF9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08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58 ">
            <a:extLst>
              <a:ext uri="{FF2B5EF4-FFF2-40B4-BE49-F238E27FC236}">
                <a16:creationId xmlns:a16="http://schemas.microsoft.com/office/drawing/2014/main" id="{145737F0-8861-4CD3-B8A7-E443B4EFE8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747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0 ">
            <a:extLst>
              <a:ext uri="{FF2B5EF4-FFF2-40B4-BE49-F238E27FC236}">
                <a16:creationId xmlns:a16="http://schemas.microsoft.com/office/drawing/2014/main" id="{A54208DC-019D-4E34-B39E-F54CE49F9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092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3 ">
            <a:extLst>
              <a:ext uri="{FF2B5EF4-FFF2-40B4-BE49-F238E27FC236}">
                <a16:creationId xmlns:a16="http://schemas.microsoft.com/office/drawing/2014/main" id="{AA4D0E41-C12D-4A2A-BCA9-81F761E786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793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6 ">
            <a:extLst>
              <a:ext uri="{FF2B5EF4-FFF2-40B4-BE49-F238E27FC236}">
                <a16:creationId xmlns:a16="http://schemas.microsoft.com/office/drawing/2014/main" id="{DDFB1C32-80F7-40FA-84E7-3954EC69BC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0431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5 ">
            <a:extLst>
              <a:ext uri="{FF2B5EF4-FFF2-40B4-BE49-F238E27FC236}">
                <a16:creationId xmlns:a16="http://schemas.microsoft.com/office/drawing/2014/main" id="{CEE59D8A-61D0-412D-85D0-3CD346B2F2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304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9 ">
            <a:extLst>
              <a:ext uri="{FF2B5EF4-FFF2-40B4-BE49-F238E27FC236}">
                <a16:creationId xmlns:a16="http://schemas.microsoft.com/office/drawing/2014/main" id="{90904CAE-68B9-41E7-8C6C-619D6A64D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325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2 ">
            <a:extLst>
              <a:ext uri="{FF2B5EF4-FFF2-40B4-BE49-F238E27FC236}">
                <a16:creationId xmlns:a16="http://schemas.microsoft.com/office/drawing/2014/main" id="{B86767A0-DBBA-4787-8A38-A97238D5A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48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71 ">
            <a:extLst>
              <a:ext uri="{FF2B5EF4-FFF2-40B4-BE49-F238E27FC236}">
                <a16:creationId xmlns:a16="http://schemas.microsoft.com/office/drawing/2014/main" id="{236136DF-64CD-421F-ABD8-7E60572CC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5 ">
            <a:extLst>
              <a:ext uri="{FF2B5EF4-FFF2-40B4-BE49-F238E27FC236}">
                <a16:creationId xmlns:a16="http://schemas.microsoft.com/office/drawing/2014/main" id="{76DC5D0D-6F59-4141-95E5-7CD1B1C124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20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7 ">
            <a:extLst>
              <a:ext uri="{FF2B5EF4-FFF2-40B4-BE49-F238E27FC236}">
                <a16:creationId xmlns:a16="http://schemas.microsoft.com/office/drawing/2014/main" id="{2A4E28DF-CC3F-4B2A-AAA9-EC74388120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8349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68 ">
            <a:extLst>
              <a:ext uri="{FF2B5EF4-FFF2-40B4-BE49-F238E27FC236}">
                <a16:creationId xmlns:a16="http://schemas.microsoft.com/office/drawing/2014/main" id="{03D5820F-BC95-4F79-A22C-E222A7F78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214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70 ">
            <a:extLst>
              <a:ext uri="{FF2B5EF4-FFF2-40B4-BE49-F238E27FC236}">
                <a16:creationId xmlns:a16="http://schemas.microsoft.com/office/drawing/2014/main" id="{3FC39ECD-5A98-4CF4-B533-7171742DDE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72 ">
            <a:extLst>
              <a:ext uri="{FF2B5EF4-FFF2-40B4-BE49-F238E27FC236}">
                <a16:creationId xmlns:a16="http://schemas.microsoft.com/office/drawing/2014/main" id="{56A744DC-B614-4F84-A063-BC1D133D5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196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75 ">
            <a:extLst>
              <a:ext uri="{FF2B5EF4-FFF2-40B4-BE49-F238E27FC236}">
                <a16:creationId xmlns:a16="http://schemas.microsoft.com/office/drawing/2014/main" id="{7D78C8F3-8E26-4F31-AB28-811800F289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838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76 ">
            <a:extLst>
              <a:ext uri="{FF2B5EF4-FFF2-40B4-BE49-F238E27FC236}">
                <a16:creationId xmlns:a16="http://schemas.microsoft.com/office/drawing/2014/main" id="{8FCC3E14-76DB-420C-8516-F28ED647E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0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77 ">
            <a:extLst>
              <a:ext uri="{FF2B5EF4-FFF2-40B4-BE49-F238E27FC236}">
                <a16:creationId xmlns:a16="http://schemas.microsoft.com/office/drawing/2014/main" id="{F4C65985-3CF5-4988-9D10-3DBA7B6822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63754" y="1937699"/>
            <a:ext cx="3976800" cy="2982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 descr="2016 Tour de Ruhr178 ">
            <a:extLst>
              <a:ext uri="{FF2B5EF4-FFF2-40B4-BE49-F238E27FC236}">
                <a16:creationId xmlns:a16="http://schemas.microsoft.com/office/drawing/2014/main" id="{970538BB-4206-45EE-948F-BCBF986E24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6935" y="1934129"/>
            <a:ext cx="3976799" cy="29897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 descr="2016 Tour de Ruhr181 ">
            <a:extLst>
              <a:ext uri="{FF2B5EF4-FFF2-40B4-BE49-F238E27FC236}">
                <a16:creationId xmlns:a16="http://schemas.microsoft.com/office/drawing/2014/main" id="{4D088740-D9F9-4BE7-A277-2EB22870D2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6421" y="1934130"/>
            <a:ext cx="3976799" cy="29897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04073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79 ">
            <a:extLst>
              <a:ext uri="{FF2B5EF4-FFF2-40B4-BE49-F238E27FC236}">
                <a16:creationId xmlns:a16="http://schemas.microsoft.com/office/drawing/2014/main" id="{8EBA14D8-198D-42AA-A233-69F2C7475F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282E944-26FB-47F4-9DCD-BB50B67BCE95}"/>
              </a:ext>
            </a:extLst>
          </p:cNvPr>
          <p:cNvSpPr txBox="1"/>
          <p:nvPr/>
        </p:nvSpPr>
        <p:spPr>
          <a:xfrm>
            <a:off x="520861" y="5567422"/>
            <a:ext cx="2359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Designmuseum </a:t>
            </a:r>
          </a:p>
          <a:p>
            <a:r>
              <a:rPr lang="de-DE" sz="2400" dirty="0" err="1">
                <a:latin typeface="Comic Sans MS" panose="030F0702030302020204" pitchFamily="66" charset="0"/>
              </a:rPr>
              <a:t>Red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Dot</a:t>
            </a:r>
            <a:r>
              <a:rPr lang="de-DE" sz="2400" dirty="0">
                <a:latin typeface="Comic Sans MS" panose="030F0702030302020204" pitchFamily="66" charset="0"/>
              </a:rPr>
              <a:t> Award</a:t>
            </a:r>
          </a:p>
        </p:txBody>
      </p:sp>
    </p:spTree>
    <p:extLst>
      <p:ext uri="{BB962C8B-B14F-4D97-AF65-F5344CB8AC3E}">
        <p14:creationId xmlns:p14="http://schemas.microsoft.com/office/powerpoint/2010/main" val="422920026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83 ">
            <a:extLst>
              <a:ext uri="{FF2B5EF4-FFF2-40B4-BE49-F238E27FC236}">
                <a16:creationId xmlns:a16="http://schemas.microsoft.com/office/drawing/2014/main" id="{8FA253B2-BDA7-4A6E-9A63-3D15C65C4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777" y="1112229"/>
            <a:ext cx="5932152" cy="4449114"/>
          </a:xfrm>
          <a:prstGeom prst="rect">
            <a:avLst/>
          </a:prstGeom>
        </p:spPr>
      </p:pic>
      <p:pic>
        <p:nvPicPr>
          <p:cNvPr id="4" name="Grafik 3" descr="2016 Tour de Ruhr184 ">
            <a:extLst>
              <a:ext uri="{FF2B5EF4-FFF2-40B4-BE49-F238E27FC236}">
                <a16:creationId xmlns:a16="http://schemas.microsoft.com/office/drawing/2014/main" id="{B87BB5CE-3196-45CE-B237-E95B863F9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05578" y="1112229"/>
            <a:ext cx="5932153" cy="44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618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86 ">
            <a:extLst>
              <a:ext uri="{FF2B5EF4-FFF2-40B4-BE49-F238E27FC236}">
                <a16:creationId xmlns:a16="http://schemas.microsoft.com/office/drawing/2014/main" id="{BE847664-AAB0-4BC9-AF71-855FB2040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4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6 ">
            <a:extLst>
              <a:ext uri="{FF2B5EF4-FFF2-40B4-BE49-F238E27FC236}">
                <a16:creationId xmlns:a16="http://schemas.microsoft.com/office/drawing/2014/main" id="{0DDBAB3B-BB97-4010-8F37-6633F9A8C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08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80 ">
            <a:extLst>
              <a:ext uri="{FF2B5EF4-FFF2-40B4-BE49-F238E27FC236}">
                <a16:creationId xmlns:a16="http://schemas.microsoft.com/office/drawing/2014/main" id="{733A12DF-4CC4-4EBC-A2D0-4E75202BD3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527" y="155863"/>
            <a:ext cx="8728364" cy="65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548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91 ">
            <a:extLst>
              <a:ext uri="{FF2B5EF4-FFF2-40B4-BE49-F238E27FC236}">
                <a16:creationId xmlns:a16="http://schemas.microsoft.com/office/drawing/2014/main" id="{9E21D4AD-101C-4540-A36A-397FDA532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82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97 ">
            <a:extLst>
              <a:ext uri="{FF2B5EF4-FFF2-40B4-BE49-F238E27FC236}">
                <a16:creationId xmlns:a16="http://schemas.microsoft.com/office/drawing/2014/main" id="{3FCA3D72-EDD5-4394-91B8-2B1202395A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006" y="150091"/>
            <a:ext cx="8743757" cy="65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535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96 ">
            <a:extLst>
              <a:ext uri="{FF2B5EF4-FFF2-40B4-BE49-F238E27FC236}">
                <a16:creationId xmlns:a16="http://schemas.microsoft.com/office/drawing/2014/main" id="{E2C22EC6-07CD-43EC-ADF9-1D8DB16BB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6570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85 ">
            <a:extLst>
              <a:ext uri="{FF2B5EF4-FFF2-40B4-BE49-F238E27FC236}">
                <a16:creationId xmlns:a16="http://schemas.microsoft.com/office/drawing/2014/main" id="{4A5144AC-79FA-4B0E-806A-F84CBD2E27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531" y="1090625"/>
            <a:ext cx="6235665" cy="4676749"/>
          </a:xfrm>
          <a:prstGeom prst="rect">
            <a:avLst/>
          </a:prstGeom>
        </p:spPr>
      </p:pic>
      <p:pic>
        <p:nvPicPr>
          <p:cNvPr id="4" name="Grafik 3" descr="2016 Tour de Ruhr187 ">
            <a:extLst>
              <a:ext uri="{FF2B5EF4-FFF2-40B4-BE49-F238E27FC236}">
                <a16:creationId xmlns:a16="http://schemas.microsoft.com/office/drawing/2014/main" id="{F7950856-CA63-4CE9-A7F9-5649A4330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21027" y="1090624"/>
            <a:ext cx="6235666" cy="46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6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88 ">
            <a:extLst>
              <a:ext uri="{FF2B5EF4-FFF2-40B4-BE49-F238E27FC236}">
                <a16:creationId xmlns:a16="http://schemas.microsoft.com/office/drawing/2014/main" id="{E5043D3D-CDE0-4365-84CA-1280DDD5A2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5858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90 ">
            <a:extLst>
              <a:ext uri="{FF2B5EF4-FFF2-40B4-BE49-F238E27FC236}">
                <a16:creationId xmlns:a16="http://schemas.microsoft.com/office/drawing/2014/main" id="{E362EC5D-4CBA-4523-9C41-E3251EC19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103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00 ">
            <a:extLst>
              <a:ext uri="{FF2B5EF4-FFF2-40B4-BE49-F238E27FC236}">
                <a16:creationId xmlns:a16="http://schemas.microsoft.com/office/drawing/2014/main" id="{F1478C35-9289-4B75-B8B7-E0E90EADD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654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01 ">
            <a:extLst>
              <a:ext uri="{FF2B5EF4-FFF2-40B4-BE49-F238E27FC236}">
                <a16:creationId xmlns:a16="http://schemas.microsoft.com/office/drawing/2014/main" id="{BBDADC3A-7986-42B1-81F6-7B71AAD94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1316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03 ">
            <a:extLst>
              <a:ext uri="{FF2B5EF4-FFF2-40B4-BE49-F238E27FC236}">
                <a16:creationId xmlns:a16="http://schemas.microsoft.com/office/drawing/2014/main" id="{7D4319F2-AB1B-4289-88D2-3AB771117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36B294D-AE4F-4F2A-9B7F-3F14A527B42A}"/>
              </a:ext>
            </a:extLst>
          </p:cNvPr>
          <p:cNvSpPr txBox="1"/>
          <p:nvPr/>
        </p:nvSpPr>
        <p:spPr>
          <a:xfrm>
            <a:off x="5058137" y="5729469"/>
            <a:ext cx="5301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Weiter auf dem </a:t>
            </a:r>
            <a:r>
              <a:rPr lang="de-DE" sz="2400" dirty="0" err="1">
                <a:latin typeface="Comic Sans MS" panose="030F0702030302020204" pitchFamily="66" charset="0"/>
              </a:rPr>
              <a:t>Bahntrassenradweg</a:t>
            </a:r>
            <a:r>
              <a:rPr lang="de-DE" sz="2400" dirty="0">
                <a:latin typeface="Comic Sans MS" panose="030F0702030302020204" pitchFamily="66" charset="0"/>
              </a:rPr>
              <a:t> Richtung Wattenscheid</a:t>
            </a:r>
          </a:p>
        </p:txBody>
      </p:sp>
    </p:spTree>
    <p:extLst>
      <p:ext uri="{BB962C8B-B14F-4D97-AF65-F5344CB8AC3E}">
        <p14:creationId xmlns:p14="http://schemas.microsoft.com/office/powerpoint/2010/main" val="2396607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8 ">
            <a:extLst>
              <a:ext uri="{FF2B5EF4-FFF2-40B4-BE49-F238E27FC236}">
                <a16:creationId xmlns:a16="http://schemas.microsoft.com/office/drawing/2014/main" id="{A491B8E5-63F4-48E1-BC35-FA24621195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B57333C-A32F-4AC9-A5F0-C1B76D91C22B}"/>
              </a:ext>
            </a:extLst>
          </p:cNvPr>
          <p:cNvSpPr txBox="1"/>
          <p:nvPr/>
        </p:nvSpPr>
        <p:spPr>
          <a:xfrm>
            <a:off x="532434" y="5532699"/>
            <a:ext cx="2172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Ruhrschleuse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Duisburg</a:t>
            </a:r>
          </a:p>
        </p:txBody>
      </p:sp>
    </p:spTree>
    <p:extLst>
      <p:ext uri="{BB962C8B-B14F-4D97-AF65-F5344CB8AC3E}">
        <p14:creationId xmlns:p14="http://schemas.microsoft.com/office/powerpoint/2010/main" val="392496011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05 ">
            <a:extLst>
              <a:ext uri="{FF2B5EF4-FFF2-40B4-BE49-F238E27FC236}">
                <a16:creationId xmlns:a16="http://schemas.microsoft.com/office/drawing/2014/main" id="{2B0BEA20-E623-4A24-AD2F-4277D83C6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6630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07 ">
            <a:extLst>
              <a:ext uri="{FF2B5EF4-FFF2-40B4-BE49-F238E27FC236}">
                <a16:creationId xmlns:a16="http://schemas.microsoft.com/office/drawing/2014/main" id="{01D90528-1EE6-4613-B0AA-C7B02EDE0B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42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08 ">
            <a:extLst>
              <a:ext uri="{FF2B5EF4-FFF2-40B4-BE49-F238E27FC236}">
                <a16:creationId xmlns:a16="http://schemas.microsoft.com/office/drawing/2014/main" id="{F9DD273D-6815-4960-9349-992F614981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715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10 ">
            <a:extLst>
              <a:ext uri="{FF2B5EF4-FFF2-40B4-BE49-F238E27FC236}">
                <a16:creationId xmlns:a16="http://schemas.microsoft.com/office/drawing/2014/main" id="{E8CAC580-94F9-4217-9635-DB9A267C8B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9080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09 ">
            <a:extLst>
              <a:ext uri="{FF2B5EF4-FFF2-40B4-BE49-F238E27FC236}">
                <a16:creationId xmlns:a16="http://schemas.microsoft.com/office/drawing/2014/main" id="{6C4E3D46-F896-4345-BE89-F0118ADC3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802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13 ">
            <a:extLst>
              <a:ext uri="{FF2B5EF4-FFF2-40B4-BE49-F238E27FC236}">
                <a16:creationId xmlns:a16="http://schemas.microsoft.com/office/drawing/2014/main" id="{8E19ABBE-BFB8-456A-B8E0-A1851029D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3023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14 ">
            <a:extLst>
              <a:ext uri="{FF2B5EF4-FFF2-40B4-BE49-F238E27FC236}">
                <a16:creationId xmlns:a16="http://schemas.microsoft.com/office/drawing/2014/main" id="{ADA9253B-5BEA-4B00-9EEF-16E545DF9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226F3F3-C31F-47A7-B7F3-336FF485DC84}"/>
              </a:ext>
            </a:extLst>
          </p:cNvPr>
          <p:cNvSpPr txBox="1"/>
          <p:nvPr/>
        </p:nvSpPr>
        <p:spPr>
          <a:xfrm>
            <a:off x="324091" y="5590572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Offizielle Kunst….</a:t>
            </a:r>
          </a:p>
        </p:txBody>
      </p:sp>
    </p:spTree>
    <p:extLst>
      <p:ext uri="{BB962C8B-B14F-4D97-AF65-F5344CB8AC3E}">
        <p14:creationId xmlns:p14="http://schemas.microsoft.com/office/powerpoint/2010/main" val="71174755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16 ">
            <a:extLst>
              <a:ext uri="{FF2B5EF4-FFF2-40B4-BE49-F238E27FC236}">
                <a16:creationId xmlns:a16="http://schemas.microsoft.com/office/drawing/2014/main" id="{9757642F-45B3-4DDD-8A3D-5C9F5C1AF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5268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17 ">
            <a:extLst>
              <a:ext uri="{FF2B5EF4-FFF2-40B4-BE49-F238E27FC236}">
                <a16:creationId xmlns:a16="http://schemas.microsoft.com/office/drawing/2014/main" id="{FFD38A9A-353B-4BA8-936F-BEC84E1E7D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6A7C7DC-7F84-41C3-849E-9DD5DF8C7D29}"/>
              </a:ext>
            </a:extLst>
          </p:cNvPr>
          <p:cNvSpPr txBox="1"/>
          <p:nvPr/>
        </p:nvSpPr>
        <p:spPr>
          <a:xfrm flipH="1">
            <a:off x="6771189" y="6053559"/>
            <a:ext cx="419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…. und inoffizielle ….</a:t>
            </a:r>
          </a:p>
        </p:txBody>
      </p:sp>
    </p:spTree>
    <p:extLst>
      <p:ext uri="{BB962C8B-B14F-4D97-AF65-F5344CB8AC3E}">
        <p14:creationId xmlns:p14="http://schemas.microsoft.com/office/powerpoint/2010/main" val="40381309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18 ">
            <a:extLst>
              <a:ext uri="{FF2B5EF4-FFF2-40B4-BE49-F238E27FC236}">
                <a16:creationId xmlns:a16="http://schemas.microsoft.com/office/drawing/2014/main" id="{05A9F7CD-F622-4CAA-BBB2-4D339A1D27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9CADA60-0AED-44EF-A689-BD3A33105ABE}"/>
              </a:ext>
            </a:extLst>
          </p:cNvPr>
          <p:cNvSpPr txBox="1"/>
          <p:nvPr/>
        </p:nvSpPr>
        <p:spPr>
          <a:xfrm>
            <a:off x="347089" y="5173884"/>
            <a:ext cx="3066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omic Sans MS" panose="030F0702030302020204" pitchFamily="66" charset="0"/>
              </a:rPr>
              <a:t>Malakovturm</a:t>
            </a:r>
            <a:endParaRPr lang="de-DE" sz="2400" dirty="0">
              <a:latin typeface="Comic Sans MS" panose="030F0702030302020204" pitchFamily="66" charset="0"/>
            </a:endParaRPr>
          </a:p>
          <a:p>
            <a:r>
              <a:rPr lang="de-DE" sz="2400" dirty="0">
                <a:latin typeface="Comic Sans MS" panose="030F0702030302020204" pitchFamily="66" charset="0"/>
              </a:rPr>
              <a:t>Zeche Unser Fritz 1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Wanne </a:t>
            </a:r>
            <a:r>
              <a:rPr lang="de-DE" sz="2400" dirty="0" err="1">
                <a:latin typeface="Comic Sans MS" panose="030F0702030302020204" pitchFamily="66" charset="0"/>
              </a:rPr>
              <a:t>Eickel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31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9 ">
            <a:extLst>
              <a:ext uri="{FF2B5EF4-FFF2-40B4-BE49-F238E27FC236}">
                <a16:creationId xmlns:a16="http://schemas.microsoft.com/office/drawing/2014/main" id="{E0859088-6C51-4135-964C-0EF0004813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7242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19 ">
            <a:extLst>
              <a:ext uri="{FF2B5EF4-FFF2-40B4-BE49-F238E27FC236}">
                <a16:creationId xmlns:a16="http://schemas.microsoft.com/office/drawing/2014/main" id="{93EDFAE2-9F69-4800-BBE1-CD206F14F3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44" y="986453"/>
            <a:ext cx="6513457" cy="4885093"/>
          </a:xfrm>
          <a:prstGeom prst="rect">
            <a:avLst/>
          </a:prstGeom>
        </p:spPr>
      </p:pic>
      <p:pic>
        <p:nvPicPr>
          <p:cNvPr id="4" name="Grafik 3" descr="2016 Tour de Ruhr220 ">
            <a:extLst>
              <a:ext uri="{FF2B5EF4-FFF2-40B4-BE49-F238E27FC236}">
                <a16:creationId xmlns:a16="http://schemas.microsoft.com/office/drawing/2014/main" id="{26BF2D1E-E938-4517-AD62-D214ACB8AA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6303" y="1620777"/>
            <a:ext cx="5717370" cy="41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323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21 ">
            <a:extLst>
              <a:ext uri="{FF2B5EF4-FFF2-40B4-BE49-F238E27FC236}">
                <a16:creationId xmlns:a16="http://schemas.microsoft.com/office/drawing/2014/main" id="{8A0F2A84-AC31-4A7D-B15E-C7C15E6CF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7A0704-A8DC-4F49-9D51-D687B59278F5}"/>
              </a:ext>
            </a:extLst>
          </p:cNvPr>
          <p:cNvSpPr txBox="1"/>
          <p:nvPr/>
        </p:nvSpPr>
        <p:spPr>
          <a:xfrm>
            <a:off x="6481822" y="6180881"/>
            <a:ext cx="557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Heimatmuseum „Unser Fritz“, Herne</a:t>
            </a:r>
          </a:p>
        </p:txBody>
      </p:sp>
    </p:spTree>
    <p:extLst>
      <p:ext uri="{BB962C8B-B14F-4D97-AF65-F5344CB8AC3E}">
        <p14:creationId xmlns:p14="http://schemas.microsoft.com/office/powerpoint/2010/main" val="162020287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22 ">
            <a:extLst>
              <a:ext uri="{FF2B5EF4-FFF2-40B4-BE49-F238E27FC236}">
                <a16:creationId xmlns:a16="http://schemas.microsoft.com/office/drawing/2014/main" id="{482AB8DF-47AE-4387-98F0-4E01C2E27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5412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23 ">
            <a:extLst>
              <a:ext uri="{FF2B5EF4-FFF2-40B4-BE49-F238E27FC236}">
                <a16:creationId xmlns:a16="http://schemas.microsoft.com/office/drawing/2014/main" id="{7893845E-7F78-4BF9-9012-647F4AAE9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Grafik 3" descr="2016 Tour de Ruhr224 ">
            <a:extLst>
              <a:ext uri="{FF2B5EF4-FFF2-40B4-BE49-F238E27FC236}">
                <a16:creationId xmlns:a16="http://schemas.microsoft.com/office/drawing/2014/main" id="{08604D71-B9FA-4B40-9BEF-C7AAC1828F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1256" y="5058136"/>
            <a:ext cx="3738623" cy="16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03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25 ">
            <a:extLst>
              <a:ext uri="{FF2B5EF4-FFF2-40B4-BE49-F238E27FC236}">
                <a16:creationId xmlns:a16="http://schemas.microsoft.com/office/drawing/2014/main" id="{63EF6BDD-CFD2-4DE0-AE1F-333D5C040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13A387F-ED15-438F-A609-6A4DCF8D298B}"/>
              </a:ext>
            </a:extLst>
          </p:cNvPr>
          <p:cNvSpPr txBox="1"/>
          <p:nvPr/>
        </p:nvSpPr>
        <p:spPr>
          <a:xfrm>
            <a:off x="8229599" y="5995686"/>
            <a:ext cx="380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Am Rhein- Herne Kanal</a:t>
            </a:r>
          </a:p>
        </p:txBody>
      </p:sp>
    </p:spTree>
    <p:extLst>
      <p:ext uri="{BB962C8B-B14F-4D97-AF65-F5344CB8AC3E}">
        <p14:creationId xmlns:p14="http://schemas.microsoft.com/office/powerpoint/2010/main" val="162916255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27 ">
            <a:extLst>
              <a:ext uri="{FF2B5EF4-FFF2-40B4-BE49-F238E27FC236}">
                <a16:creationId xmlns:a16="http://schemas.microsoft.com/office/drawing/2014/main" id="{C7486777-9821-4BB5-8993-8B0E609DF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0"/>
            <a:ext cx="11015663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466332D-F904-4EE0-8235-A16280B0DD18}"/>
              </a:ext>
            </a:extLst>
          </p:cNvPr>
          <p:cNvSpPr txBox="1"/>
          <p:nvPr/>
        </p:nvSpPr>
        <p:spPr>
          <a:xfrm>
            <a:off x="6736468" y="5914663"/>
            <a:ext cx="456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Am Schacht 5, Unser Fritz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Herne </a:t>
            </a:r>
            <a:r>
              <a:rPr lang="de-DE" sz="2400" dirty="0" err="1">
                <a:latin typeface="Comic Sans MS" panose="030F0702030302020204" pitchFamily="66" charset="0"/>
              </a:rPr>
              <a:t>Crange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4899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26 ">
            <a:extLst>
              <a:ext uri="{FF2B5EF4-FFF2-40B4-BE49-F238E27FC236}">
                <a16:creationId xmlns:a16="http://schemas.microsoft.com/office/drawing/2014/main" id="{365CA368-F156-4344-92EF-77F665A35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9B84A4-63CE-4257-90D3-1D4FF4674BDB}"/>
              </a:ext>
            </a:extLst>
          </p:cNvPr>
          <p:cNvSpPr txBox="1"/>
          <p:nvPr/>
        </p:nvSpPr>
        <p:spPr>
          <a:xfrm>
            <a:off x="258502" y="5150734"/>
            <a:ext cx="5578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Am Platz der </a:t>
            </a:r>
            <a:r>
              <a:rPr lang="de-DE" sz="2400" dirty="0" err="1">
                <a:latin typeface="Comic Sans MS" panose="030F0702030302020204" pitchFamily="66" charset="0"/>
              </a:rPr>
              <a:t>Cranger</a:t>
            </a:r>
            <a:r>
              <a:rPr lang="de-DE" sz="2400" dirty="0">
                <a:latin typeface="Comic Sans MS" panose="030F0702030302020204" pitchFamily="66" charset="0"/>
              </a:rPr>
              <a:t> Kirmes mit </a:t>
            </a:r>
            <a:r>
              <a:rPr lang="de-DE" sz="2400" dirty="0" err="1">
                <a:latin typeface="Comic Sans MS" panose="030F0702030302020204" pitchFamily="66" charset="0"/>
              </a:rPr>
              <a:t>Cranger</a:t>
            </a:r>
            <a:r>
              <a:rPr lang="de-DE" sz="2400" dirty="0">
                <a:latin typeface="Comic Sans MS" panose="030F0702030302020204" pitchFamily="66" charset="0"/>
              </a:rPr>
              <a:t> Kirche</a:t>
            </a:r>
          </a:p>
        </p:txBody>
      </p:sp>
    </p:spTree>
    <p:extLst>
      <p:ext uri="{BB962C8B-B14F-4D97-AF65-F5344CB8AC3E}">
        <p14:creationId xmlns:p14="http://schemas.microsoft.com/office/powerpoint/2010/main" val="306862479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28 ">
            <a:extLst>
              <a:ext uri="{FF2B5EF4-FFF2-40B4-BE49-F238E27FC236}">
                <a16:creationId xmlns:a16="http://schemas.microsoft.com/office/drawing/2014/main" id="{7A98CCCF-09A0-4F8B-B2FC-05E25974C1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1703" y="1139240"/>
            <a:ext cx="6456868" cy="48426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51745A5-B2E6-4590-BE20-8A01B5128939}"/>
              </a:ext>
            </a:extLst>
          </p:cNvPr>
          <p:cNvSpPr txBox="1"/>
          <p:nvPr/>
        </p:nvSpPr>
        <p:spPr>
          <a:xfrm>
            <a:off x="7160871" y="891251"/>
            <a:ext cx="366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Jugendstilhäuser</a:t>
            </a:r>
          </a:p>
        </p:txBody>
      </p:sp>
      <p:pic>
        <p:nvPicPr>
          <p:cNvPr id="5" name="Grafik 4" descr="2016 Tour de Ruhr229 ">
            <a:extLst>
              <a:ext uri="{FF2B5EF4-FFF2-40B4-BE49-F238E27FC236}">
                <a16:creationId xmlns:a16="http://schemas.microsoft.com/office/drawing/2014/main" id="{19A84D7C-E8B1-4FD9-96B6-A0B5B2090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95913"/>
            <a:ext cx="4961681" cy="37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38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3 ">
            <a:extLst>
              <a:ext uri="{FF2B5EF4-FFF2-40B4-BE49-F238E27FC236}">
                <a16:creationId xmlns:a16="http://schemas.microsoft.com/office/drawing/2014/main" id="{18BE70F0-5203-43BE-83DA-355C867E16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31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0 ">
            <a:extLst>
              <a:ext uri="{FF2B5EF4-FFF2-40B4-BE49-F238E27FC236}">
                <a16:creationId xmlns:a16="http://schemas.microsoft.com/office/drawing/2014/main" id="{86AFE0AE-895B-4FFE-811D-C42B26272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80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0 ">
            <a:extLst>
              <a:ext uri="{FF2B5EF4-FFF2-40B4-BE49-F238E27FC236}">
                <a16:creationId xmlns:a16="http://schemas.microsoft.com/office/drawing/2014/main" id="{AD2C83E2-927E-4445-902E-D40C828EB4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C23E660-AAE6-46A5-8316-9B0851C6AC32}"/>
              </a:ext>
            </a:extLst>
          </p:cNvPr>
          <p:cNvSpPr txBox="1"/>
          <p:nvPr/>
        </p:nvSpPr>
        <p:spPr>
          <a:xfrm>
            <a:off x="7940232" y="5671595"/>
            <a:ext cx="3844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Moderne Schrebergärten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- ziemlich eintönig</a:t>
            </a:r>
          </a:p>
        </p:txBody>
      </p:sp>
    </p:spTree>
    <p:extLst>
      <p:ext uri="{BB962C8B-B14F-4D97-AF65-F5344CB8AC3E}">
        <p14:creationId xmlns:p14="http://schemas.microsoft.com/office/powerpoint/2010/main" val="2542165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4 ">
            <a:extLst>
              <a:ext uri="{FF2B5EF4-FFF2-40B4-BE49-F238E27FC236}">
                <a16:creationId xmlns:a16="http://schemas.microsoft.com/office/drawing/2014/main" id="{4D53315A-F179-4DC7-A57B-22A4B89518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7901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8 ">
            <a:extLst>
              <a:ext uri="{FF2B5EF4-FFF2-40B4-BE49-F238E27FC236}">
                <a16:creationId xmlns:a16="http://schemas.microsoft.com/office/drawing/2014/main" id="{AC89604F-31C7-4C30-975D-4E00A0B65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2829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7 ">
            <a:extLst>
              <a:ext uri="{FF2B5EF4-FFF2-40B4-BE49-F238E27FC236}">
                <a16:creationId xmlns:a16="http://schemas.microsoft.com/office/drawing/2014/main" id="{37AB6763-E258-4EC0-BE11-031A5535B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2866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5 ">
            <a:extLst>
              <a:ext uri="{FF2B5EF4-FFF2-40B4-BE49-F238E27FC236}">
                <a16:creationId xmlns:a16="http://schemas.microsoft.com/office/drawing/2014/main" id="{88FF170F-B5DA-49AE-A718-228641D88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51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9 ">
            <a:extLst>
              <a:ext uri="{FF2B5EF4-FFF2-40B4-BE49-F238E27FC236}">
                <a16:creationId xmlns:a16="http://schemas.microsoft.com/office/drawing/2014/main" id="{435CB51D-CB3B-421C-97CF-835C9E8301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303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1 ">
            <a:extLst>
              <a:ext uri="{FF2B5EF4-FFF2-40B4-BE49-F238E27FC236}">
                <a16:creationId xmlns:a16="http://schemas.microsoft.com/office/drawing/2014/main" id="{32D23940-3D0E-4277-AB6C-270AD5C33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048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0 ">
            <a:extLst>
              <a:ext uri="{FF2B5EF4-FFF2-40B4-BE49-F238E27FC236}">
                <a16:creationId xmlns:a16="http://schemas.microsoft.com/office/drawing/2014/main" id="{AAEB404E-B50F-4A0E-BF87-388860F7B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739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31 ">
            <a:extLst>
              <a:ext uri="{FF2B5EF4-FFF2-40B4-BE49-F238E27FC236}">
                <a16:creationId xmlns:a16="http://schemas.microsoft.com/office/drawing/2014/main" id="{C5C58971-2006-42FB-A270-EEF6C23891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495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2 ">
            <a:extLst>
              <a:ext uri="{FF2B5EF4-FFF2-40B4-BE49-F238E27FC236}">
                <a16:creationId xmlns:a16="http://schemas.microsoft.com/office/drawing/2014/main" id="{27265A3D-E11A-4077-BF0D-00D19E876C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0940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3 ">
            <a:extLst>
              <a:ext uri="{FF2B5EF4-FFF2-40B4-BE49-F238E27FC236}">
                <a16:creationId xmlns:a16="http://schemas.microsoft.com/office/drawing/2014/main" id="{6B9CA175-E1F6-4E42-ABF5-686C1BF152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86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1 ">
            <a:extLst>
              <a:ext uri="{FF2B5EF4-FFF2-40B4-BE49-F238E27FC236}">
                <a16:creationId xmlns:a16="http://schemas.microsoft.com/office/drawing/2014/main" id="{704A9842-477A-4260-B7F9-64A846A075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1FC1D70-F6E5-4235-AEAC-6D4745BC69F3}"/>
              </a:ext>
            </a:extLst>
          </p:cNvPr>
          <p:cNvSpPr txBox="1"/>
          <p:nvPr/>
        </p:nvSpPr>
        <p:spPr>
          <a:xfrm>
            <a:off x="8113852" y="5625297"/>
            <a:ext cx="2273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omic Sans MS" panose="030F0702030302020204" pitchFamily="66" charset="0"/>
              </a:rPr>
              <a:t>Schloß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Styrum</a:t>
            </a:r>
            <a:endParaRPr lang="de-DE" sz="2400" dirty="0">
              <a:latin typeface="Comic Sans MS" panose="030F0702030302020204" pitchFamily="66" charset="0"/>
            </a:endParaRPr>
          </a:p>
          <a:p>
            <a:r>
              <a:rPr lang="de-DE" sz="2400" dirty="0">
                <a:latin typeface="Comic Sans MS" panose="030F0702030302020204" pitchFamily="66" charset="0"/>
              </a:rPr>
              <a:t>Mülheim</a:t>
            </a:r>
          </a:p>
        </p:txBody>
      </p:sp>
    </p:spTree>
    <p:extLst>
      <p:ext uri="{BB962C8B-B14F-4D97-AF65-F5344CB8AC3E}">
        <p14:creationId xmlns:p14="http://schemas.microsoft.com/office/powerpoint/2010/main" val="79900154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4 ">
            <a:extLst>
              <a:ext uri="{FF2B5EF4-FFF2-40B4-BE49-F238E27FC236}">
                <a16:creationId xmlns:a16="http://schemas.microsoft.com/office/drawing/2014/main" id="{5A23D66A-2AE9-4F0F-8149-D3401BAF4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AFFBFF8-D7B1-4774-B60B-2C0A1A3D8622}"/>
              </a:ext>
            </a:extLst>
          </p:cNvPr>
          <p:cNvSpPr txBox="1"/>
          <p:nvPr/>
        </p:nvSpPr>
        <p:spPr>
          <a:xfrm>
            <a:off x="7755038" y="5752618"/>
            <a:ext cx="4288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Ungewöhnliche Architektur: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Miriam Kirche in Dortmund</a:t>
            </a:r>
          </a:p>
        </p:txBody>
      </p:sp>
    </p:spTree>
    <p:extLst>
      <p:ext uri="{BB962C8B-B14F-4D97-AF65-F5344CB8AC3E}">
        <p14:creationId xmlns:p14="http://schemas.microsoft.com/office/powerpoint/2010/main" val="398461634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5 ">
            <a:extLst>
              <a:ext uri="{FF2B5EF4-FFF2-40B4-BE49-F238E27FC236}">
                <a16:creationId xmlns:a16="http://schemas.microsoft.com/office/drawing/2014/main" id="{359A051C-6A2D-4C7D-B972-27F27A3CF5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7982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6 ">
            <a:extLst>
              <a:ext uri="{FF2B5EF4-FFF2-40B4-BE49-F238E27FC236}">
                <a16:creationId xmlns:a16="http://schemas.microsoft.com/office/drawing/2014/main" id="{AB4BDCB3-6616-4F2E-8229-659BF5C46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4250"/>
            <a:ext cx="12192000" cy="4889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33DEEE2-9DC3-4487-B50E-4B4DCE313A63}"/>
              </a:ext>
            </a:extLst>
          </p:cNvPr>
          <p:cNvSpPr txBox="1"/>
          <p:nvPr/>
        </p:nvSpPr>
        <p:spPr>
          <a:xfrm>
            <a:off x="439838" y="6111434"/>
            <a:ext cx="213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JH Dortmund</a:t>
            </a:r>
          </a:p>
        </p:txBody>
      </p:sp>
    </p:spTree>
    <p:extLst>
      <p:ext uri="{BB962C8B-B14F-4D97-AF65-F5344CB8AC3E}">
        <p14:creationId xmlns:p14="http://schemas.microsoft.com/office/powerpoint/2010/main" val="134172016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47 ">
            <a:extLst>
              <a:ext uri="{FF2B5EF4-FFF2-40B4-BE49-F238E27FC236}">
                <a16:creationId xmlns:a16="http://schemas.microsoft.com/office/drawing/2014/main" id="{3013A995-D746-4E11-B429-A991EE881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9927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2 ">
            <a:extLst>
              <a:ext uri="{FF2B5EF4-FFF2-40B4-BE49-F238E27FC236}">
                <a16:creationId xmlns:a16="http://schemas.microsoft.com/office/drawing/2014/main" id="{618AEB4F-688C-486C-82BF-3165D1E419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8EFA84B-B53F-43A0-AFD4-E4B51C196E93}"/>
              </a:ext>
            </a:extLst>
          </p:cNvPr>
          <p:cNvSpPr txBox="1"/>
          <p:nvPr/>
        </p:nvSpPr>
        <p:spPr>
          <a:xfrm>
            <a:off x="5058138" y="5370653"/>
            <a:ext cx="7326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Karfreitag: Alles ist zu 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und in die Kirchen kommt man morgens zum Besichtigen meist auch nicht rein…</a:t>
            </a:r>
          </a:p>
        </p:txBody>
      </p:sp>
    </p:spTree>
    <p:extLst>
      <p:ext uri="{BB962C8B-B14F-4D97-AF65-F5344CB8AC3E}">
        <p14:creationId xmlns:p14="http://schemas.microsoft.com/office/powerpoint/2010/main" val="342602047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1 ">
            <a:extLst>
              <a:ext uri="{FF2B5EF4-FFF2-40B4-BE49-F238E27FC236}">
                <a16:creationId xmlns:a16="http://schemas.microsoft.com/office/drawing/2014/main" id="{54947B4B-2C90-4C55-87D2-5FD3C35F64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2869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0 ">
            <a:extLst>
              <a:ext uri="{FF2B5EF4-FFF2-40B4-BE49-F238E27FC236}">
                <a16:creationId xmlns:a16="http://schemas.microsoft.com/office/drawing/2014/main" id="{5D6955DF-38B0-4607-AF8F-6F5A578685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A56E4CF-0EE6-49B5-9BC6-DABA60665E49}"/>
              </a:ext>
            </a:extLst>
          </p:cNvPr>
          <p:cNvSpPr txBox="1"/>
          <p:nvPr/>
        </p:nvSpPr>
        <p:spPr>
          <a:xfrm>
            <a:off x="2009745" y="6027003"/>
            <a:ext cx="235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Marienkirche</a:t>
            </a:r>
          </a:p>
        </p:txBody>
      </p:sp>
    </p:spTree>
    <p:extLst>
      <p:ext uri="{BB962C8B-B14F-4D97-AF65-F5344CB8AC3E}">
        <p14:creationId xmlns:p14="http://schemas.microsoft.com/office/powerpoint/2010/main" val="22796014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3 ">
            <a:extLst>
              <a:ext uri="{FF2B5EF4-FFF2-40B4-BE49-F238E27FC236}">
                <a16:creationId xmlns:a16="http://schemas.microsoft.com/office/drawing/2014/main" id="{8C0A7E07-0DDC-4A9B-86DD-5B05AAA8BE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1302EF8-9CCF-4495-8224-AFBC0408194D}"/>
              </a:ext>
            </a:extLst>
          </p:cNvPr>
          <p:cNvSpPr txBox="1"/>
          <p:nvPr/>
        </p:nvSpPr>
        <p:spPr>
          <a:xfrm>
            <a:off x="416164" y="6065134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omic Sans MS" panose="030F0702030302020204" pitchFamily="66" charset="0"/>
              </a:rPr>
              <a:t>Reinoldikirche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4302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4 ">
            <a:extLst>
              <a:ext uri="{FF2B5EF4-FFF2-40B4-BE49-F238E27FC236}">
                <a16:creationId xmlns:a16="http://schemas.microsoft.com/office/drawing/2014/main" id="{3C31A419-8FAD-49F3-B5FA-448ECD3FF7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84182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94EB2BB-3CB7-411D-93B7-88F520528F1A}"/>
              </a:ext>
            </a:extLst>
          </p:cNvPr>
          <p:cNvSpPr txBox="1"/>
          <p:nvPr/>
        </p:nvSpPr>
        <p:spPr>
          <a:xfrm>
            <a:off x="509286" y="5474826"/>
            <a:ext cx="3047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… also im Regen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weiter nach Osten…</a:t>
            </a:r>
          </a:p>
        </p:txBody>
      </p:sp>
    </p:spTree>
    <p:extLst>
      <p:ext uri="{BB962C8B-B14F-4D97-AF65-F5344CB8AC3E}">
        <p14:creationId xmlns:p14="http://schemas.microsoft.com/office/powerpoint/2010/main" val="162361733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5 ">
            <a:extLst>
              <a:ext uri="{FF2B5EF4-FFF2-40B4-BE49-F238E27FC236}">
                <a16:creationId xmlns:a16="http://schemas.microsoft.com/office/drawing/2014/main" id="{82580431-DF41-481B-8239-25AD56BFB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E6111A1-99CF-476C-801C-2669C6FDBC05}"/>
              </a:ext>
            </a:extLst>
          </p:cNvPr>
          <p:cNvSpPr txBox="1"/>
          <p:nvPr/>
        </p:nvSpPr>
        <p:spPr>
          <a:xfrm>
            <a:off x="694481" y="5613723"/>
            <a:ext cx="4267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… jetzt weiß ich wenigstens,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wo das Wetter her kommt!</a:t>
            </a:r>
          </a:p>
        </p:txBody>
      </p:sp>
    </p:spTree>
    <p:extLst>
      <p:ext uri="{BB962C8B-B14F-4D97-AF65-F5344CB8AC3E}">
        <p14:creationId xmlns:p14="http://schemas.microsoft.com/office/powerpoint/2010/main" val="4262978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2 ">
            <a:extLst>
              <a:ext uri="{FF2B5EF4-FFF2-40B4-BE49-F238E27FC236}">
                <a16:creationId xmlns:a16="http://schemas.microsoft.com/office/drawing/2014/main" id="{E2903597-F301-4366-B4D6-61E3509E4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078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6 ">
            <a:extLst>
              <a:ext uri="{FF2B5EF4-FFF2-40B4-BE49-F238E27FC236}">
                <a16:creationId xmlns:a16="http://schemas.microsoft.com/office/drawing/2014/main" id="{C4C383D5-F193-4500-B298-1FA32AA533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5684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7 ">
            <a:extLst>
              <a:ext uri="{FF2B5EF4-FFF2-40B4-BE49-F238E27FC236}">
                <a16:creationId xmlns:a16="http://schemas.microsoft.com/office/drawing/2014/main" id="{F0820366-1950-41A6-A203-C75C732F1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E1BDD35-2146-4C90-92A9-AAB409B485B1}"/>
              </a:ext>
            </a:extLst>
          </p:cNvPr>
          <p:cNvSpPr txBox="1"/>
          <p:nvPr/>
        </p:nvSpPr>
        <p:spPr>
          <a:xfrm>
            <a:off x="1817224" y="5879939"/>
            <a:ext cx="3583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Immer am Kanal entlang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Datteln – Hamm Kanal</a:t>
            </a:r>
          </a:p>
        </p:txBody>
      </p:sp>
    </p:spTree>
    <p:extLst>
      <p:ext uri="{BB962C8B-B14F-4D97-AF65-F5344CB8AC3E}">
        <p14:creationId xmlns:p14="http://schemas.microsoft.com/office/powerpoint/2010/main" val="205351621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8 ">
            <a:extLst>
              <a:ext uri="{FF2B5EF4-FFF2-40B4-BE49-F238E27FC236}">
                <a16:creationId xmlns:a16="http://schemas.microsoft.com/office/drawing/2014/main" id="{D8CB690D-8DF8-442B-95E1-72DBE3D09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4166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59 ">
            <a:extLst>
              <a:ext uri="{FF2B5EF4-FFF2-40B4-BE49-F238E27FC236}">
                <a16:creationId xmlns:a16="http://schemas.microsoft.com/office/drawing/2014/main" id="{0B818608-B25A-49C1-9988-3FCBFC83D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3700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61 ">
            <a:extLst>
              <a:ext uri="{FF2B5EF4-FFF2-40B4-BE49-F238E27FC236}">
                <a16:creationId xmlns:a16="http://schemas.microsoft.com/office/drawing/2014/main" id="{07530C24-6741-4CF9-A8BE-8E8D28B984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5770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64 ">
            <a:extLst>
              <a:ext uri="{FF2B5EF4-FFF2-40B4-BE49-F238E27FC236}">
                <a16:creationId xmlns:a16="http://schemas.microsoft.com/office/drawing/2014/main" id="{5F2469D7-1755-48C8-B6B8-8633A3918A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4649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65 ">
            <a:extLst>
              <a:ext uri="{FF2B5EF4-FFF2-40B4-BE49-F238E27FC236}">
                <a16:creationId xmlns:a16="http://schemas.microsoft.com/office/drawing/2014/main" id="{0FA1C909-3044-4B14-AB41-E6DCB783F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239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66 ">
            <a:extLst>
              <a:ext uri="{FF2B5EF4-FFF2-40B4-BE49-F238E27FC236}">
                <a16:creationId xmlns:a16="http://schemas.microsoft.com/office/drawing/2014/main" id="{FBA4EE94-AF14-4662-BA68-B0746BE97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3491CF2-6F74-4958-896F-409239156B32}"/>
              </a:ext>
            </a:extLst>
          </p:cNvPr>
          <p:cNvSpPr txBox="1"/>
          <p:nvPr/>
        </p:nvSpPr>
        <p:spPr>
          <a:xfrm>
            <a:off x="7905509" y="6007260"/>
            <a:ext cx="264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Die Lippe entlang</a:t>
            </a:r>
          </a:p>
        </p:txBody>
      </p:sp>
    </p:spTree>
    <p:extLst>
      <p:ext uri="{BB962C8B-B14F-4D97-AF65-F5344CB8AC3E}">
        <p14:creationId xmlns:p14="http://schemas.microsoft.com/office/powerpoint/2010/main" val="17444517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67 ">
            <a:extLst>
              <a:ext uri="{FF2B5EF4-FFF2-40B4-BE49-F238E27FC236}">
                <a16:creationId xmlns:a16="http://schemas.microsoft.com/office/drawing/2014/main" id="{B63C054C-D15D-456E-A1BB-3F49CFDD6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FE04557-45D7-4F01-9E58-4785B5F6CF25}"/>
              </a:ext>
            </a:extLst>
          </p:cNvPr>
          <p:cNvSpPr txBox="1"/>
          <p:nvPr/>
        </p:nvSpPr>
        <p:spPr>
          <a:xfrm>
            <a:off x="532435" y="5683169"/>
            <a:ext cx="3781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Kraftwerk </a:t>
            </a:r>
            <a:r>
              <a:rPr lang="de-DE" sz="2400" dirty="0" err="1">
                <a:latin typeface="Comic Sans MS" panose="030F0702030302020204" pitchFamily="66" charset="0"/>
              </a:rPr>
              <a:t>Gersteinwerk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Hamm/ Stockum</a:t>
            </a:r>
          </a:p>
        </p:txBody>
      </p:sp>
    </p:spTree>
    <p:extLst>
      <p:ext uri="{BB962C8B-B14F-4D97-AF65-F5344CB8AC3E}">
        <p14:creationId xmlns:p14="http://schemas.microsoft.com/office/powerpoint/2010/main" val="360502183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68 ">
            <a:extLst>
              <a:ext uri="{FF2B5EF4-FFF2-40B4-BE49-F238E27FC236}">
                <a16:creationId xmlns:a16="http://schemas.microsoft.com/office/drawing/2014/main" id="{05BBD97C-F1F9-4F6C-A84E-5CDC302BE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8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3 ">
            <a:extLst>
              <a:ext uri="{FF2B5EF4-FFF2-40B4-BE49-F238E27FC236}">
                <a16:creationId xmlns:a16="http://schemas.microsoft.com/office/drawing/2014/main" id="{5089130C-EA4C-48B2-AA13-08C3EEAAF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42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3 ">
            <a:extLst>
              <a:ext uri="{FF2B5EF4-FFF2-40B4-BE49-F238E27FC236}">
                <a16:creationId xmlns:a16="http://schemas.microsoft.com/office/drawing/2014/main" id="{EE1BE162-C0F5-4E6D-9347-D92D3115B4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4442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69 ">
            <a:extLst>
              <a:ext uri="{FF2B5EF4-FFF2-40B4-BE49-F238E27FC236}">
                <a16:creationId xmlns:a16="http://schemas.microsoft.com/office/drawing/2014/main" id="{141C191C-4284-4E7B-A32D-E75152349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7222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0 ">
            <a:extLst>
              <a:ext uri="{FF2B5EF4-FFF2-40B4-BE49-F238E27FC236}">
                <a16:creationId xmlns:a16="http://schemas.microsoft.com/office/drawing/2014/main" id="{29D3730E-BB3F-461E-99E9-B24F9B277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FFDD20A-253F-4037-92EE-0B5222237165}"/>
              </a:ext>
            </a:extLst>
          </p:cNvPr>
          <p:cNvSpPr txBox="1"/>
          <p:nvPr/>
        </p:nvSpPr>
        <p:spPr>
          <a:xfrm>
            <a:off x="324090" y="5288340"/>
            <a:ext cx="76915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… keine </a:t>
            </a:r>
            <a:r>
              <a:rPr lang="de-DE" sz="2400" dirty="0" err="1">
                <a:latin typeface="Comic Sans MS" panose="030F0702030302020204" pitchFamily="66" charset="0"/>
              </a:rPr>
              <a:t>Photos</a:t>
            </a:r>
            <a:r>
              <a:rPr lang="de-DE" sz="2400" dirty="0">
                <a:latin typeface="Comic Sans MS" panose="030F0702030302020204" pitchFamily="66" charset="0"/>
              </a:rPr>
              <a:t> aus Hamm….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bei strömendem Regen zu Sigrid und Werner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und dann Übernachtung bei Elisabeth und Friedrich </a:t>
            </a:r>
          </a:p>
          <a:p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3961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2 ">
            <a:extLst>
              <a:ext uri="{FF2B5EF4-FFF2-40B4-BE49-F238E27FC236}">
                <a16:creationId xmlns:a16="http://schemas.microsoft.com/office/drawing/2014/main" id="{88311528-8DCA-4A26-ABE8-007C1EAEA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F611B23-FAAA-4D93-B8E1-2B0641437835}"/>
              </a:ext>
            </a:extLst>
          </p:cNvPr>
          <p:cNvSpPr txBox="1"/>
          <p:nvPr/>
        </p:nvSpPr>
        <p:spPr>
          <a:xfrm>
            <a:off x="324091" y="1120676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Mit dem Zug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nach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Oberhausen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und dann über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Bahntrassen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nach Duisburg</a:t>
            </a:r>
          </a:p>
        </p:txBody>
      </p:sp>
    </p:spTree>
    <p:extLst>
      <p:ext uri="{BB962C8B-B14F-4D97-AF65-F5344CB8AC3E}">
        <p14:creationId xmlns:p14="http://schemas.microsoft.com/office/powerpoint/2010/main" val="93982480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4 ">
            <a:extLst>
              <a:ext uri="{FF2B5EF4-FFF2-40B4-BE49-F238E27FC236}">
                <a16:creationId xmlns:a16="http://schemas.microsoft.com/office/drawing/2014/main" id="{50487B8F-D3F2-42EA-9DB6-67F2093E3F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3759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5 ">
            <a:extLst>
              <a:ext uri="{FF2B5EF4-FFF2-40B4-BE49-F238E27FC236}">
                <a16:creationId xmlns:a16="http://schemas.microsoft.com/office/drawing/2014/main" id="{E5D65F0A-2328-4FEC-9EF0-2B48C8D63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3191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6 ">
            <a:extLst>
              <a:ext uri="{FF2B5EF4-FFF2-40B4-BE49-F238E27FC236}">
                <a16:creationId xmlns:a16="http://schemas.microsoft.com/office/drawing/2014/main" id="{573B7F09-49CC-4077-9EA1-515F80C15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4382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7 ">
            <a:extLst>
              <a:ext uri="{FF2B5EF4-FFF2-40B4-BE49-F238E27FC236}">
                <a16:creationId xmlns:a16="http://schemas.microsoft.com/office/drawing/2014/main" id="{C5362B62-DAD4-4C58-B85E-94CEB35221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310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8 ">
            <a:extLst>
              <a:ext uri="{FF2B5EF4-FFF2-40B4-BE49-F238E27FC236}">
                <a16:creationId xmlns:a16="http://schemas.microsoft.com/office/drawing/2014/main" id="{84DDB557-4830-4BF3-8017-7BC4EC6F65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238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79 ">
            <a:extLst>
              <a:ext uri="{FF2B5EF4-FFF2-40B4-BE49-F238E27FC236}">
                <a16:creationId xmlns:a16="http://schemas.microsoft.com/office/drawing/2014/main" id="{057FC4C5-08EA-40B0-87B4-83C1FC600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9827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0 ">
            <a:extLst>
              <a:ext uri="{FF2B5EF4-FFF2-40B4-BE49-F238E27FC236}">
                <a16:creationId xmlns:a16="http://schemas.microsoft.com/office/drawing/2014/main" id="{115CE67C-662F-417F-9D34-0247090FA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7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4 ">
            <a:extLst>
              <a:ext uri="{FF2B5EF4-FFF2-40B4-BE49-F238E27FC236}">
                <a16:creationId xmlns:a16="http://schemas.microsoft.com/office/drawing/2014/main" id="{3F563B49-DFB0-4395-BD43-F7EAE1D3F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03A0D91-EEAE-48ED-83A1-B61B5808144A}"/>
              </a:ext>
            </a:extLst>
          </p:cNvPr>
          <p:cNvSpPr txBox="1"/>
          <p:nvPr/>
        </p:nvSpPr>
        <p:spPr>
          <a:xfrm>
            <a:off x="8345346" y="5717894"/>
            <a:ext cx="3438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omic Sans MS" panose="030F0702030302020204" pitchFamily="66" charset="0"/>
              </a:rPr>
              <a:t>Styrumer</a:t>
            </a:r>
            <a:r>
              <a:rPr lang="de-DE" sz="2400" dirty="0">
                <a:latin typeface="Comic Sans MS" panose="030F0702030302020204" pitchFamily="66" charset="0"/>
              </a:rPr>
              <a:t> Wasserturm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- Museum </a:t>
            </a:r>
            <a:r>
              <a:rPr lang="de-DE" sz="2400" dirty="0" err="1">
                <a:latin typeface="Comic Sans MS" panose="030F0702030302020204" pitchFamily="66" charset="0"/>
              </a:rPr>
              <a:t>Aquaris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3700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1 ">
            <a:extLst>
              <a:ext uri="{FF2B5EF4-FFF2-40B4-BE49-F238E27FC236}">
                <a16:creationId xmlns:a16="http://schemas.microsoft.com/office/drawing/2014/main" id="{9AF00DA3-F7F4-4551-B15E-21C0694FF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0400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2 ">
            <a:extLst>
              <a:ext uri="{FF2B5EF4-FFF2-40B4-BE49-F238E27FC236}">
                <a16:creationId xmlns:a16="http://schemas.microsoft.com/office/drawing/2014/main" id="{34A102B5-477E-4031-93B8-D1986009F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62663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3 ">
            <a:extLst>
              <a:ext uri="{FF2B5EF4-FFF2-40B4-BE49-F238E27FC236}">
                <a16:creationId xmlns:a16="http://schemas.microsoft.com/office/drawing/2014/main" id="{EBA13FAF-22D3-4417-9758-206ED4DAFF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950" y="212723"/>
            <a:ext cx="8661721" cy="64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9364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5 ">
            <a:extLst>
              <a:ext uri="{FF2B5EF4-FFF2-40B4-BE49-F238E27FC236}">
                <a16:creationId xmlns:a16="http://schemas.microsoft.com/office/drawing/2014/main" id="{93EC98FB-BD3C-46AA-A383-31BC1A144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9303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6 ">
            <a:extLst>
              <a:ext uri="{FF2B5EF4-FFF2-40B4-BE49-F238E27FC236}">
                <a16:creationId xmlns:a16="http://schemas.microsoft.com/office/drawing/2014/main" id="{688C6EB2-4AAE-40BB-BB22-54C576E5F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2181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7 ">
            <a:extLst>
              <a:ext uri="{FF2B5EF4-FFF2-40B4-BE49-F238E27FC236}">
                <a16:creationId xmlns:a16="http://schemas.microsoft.com/office/drawing/2014/main" id="{A57BE075-4B4E-4887-9336-9AC0736ED3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9643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8 ">
            <a:extLst>
              <a:ext uri="{FF2B5EF4-FFF2-40B4-BE49-F238E27FC236}">
                <a16:creationId xmlns:a16="http://schemas.microsoft.com/office/drawing/2014/main" id="{B19A29E7-5601-4925-96E5-9E5BFCD42D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4809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89 ">
            <a:extLst>
              <a:ext uri="{FF2B5EF4-FFF2-40B4-BE49-F238E27FC236}">
                <a16:creationId xmlns:a16="http://schemas.microsoft.com/office/drawing/2014/main" id="{1C96FA3E-4EAE-427A-82A2-B89DBF98F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274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0 ">
            <a:extLst>
              <a:ext uri="{FF2B5EF4-FFF2-40B4-BE49-F238E27FC236}">
                <a16:creationId xmlns:a16="http://schemas.microsoft.com/office/drawing/2014/main" id="{9E438B70-46BE-4297-A658-C6C81C15F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9467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1 ">
            <a:extLst>
              <a:ext uri="{FF2B5EF4-FFF2-40B4-BE49-F238E27FC236}">
                <a16:creationId xmlns:a16="http://schemas.microsoft.com/office/drawing/2014/main" id="{7E00A7ED-B46D-4CBC-9841-EA51DC58F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5 ">
            <a:extLst>
              <a:ext uri="{FF2B5EF4-FFF2-40B4-BE49-F238E27FC236}">
                <a16:creationId xmlns:a16="http://schemas.microsoft.com/office/drawing/2014/main" id="{914E847A-54C9-49AC-A2E9-D35D40C008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615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2 ">
            <a:extLst>
              <a:ext uri="{FF2B5EF4-FFF2-40B4-BE49-F238E27FC236}">
                <a16:creationId xmlns:a16="http://schemas.microsoft.com/office/drawing/2014/main" id="{B0C986C4-14C3-4939-A7D7-B8D63D6B6A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6556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4 ">
            <a:extLst>
              <a:ext uri="{FF2B5EF4-FFF2-40B4-BE49-F238E27FC236}">
                <a16:creationId xmlns:a16="http://schemas.microsoft.com/office/drawing/2014/main" id="{D1AFF480-0926-4CF7-8F53-556A4C18EC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8616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5 ">
            <a:extLst>
              <a:ext uri="{FF2B5EF4-FFF2-40B4-BE49-F238E27FC236}">
                <a16:creationId xmlns:a16="http://schemas.microsoft.com/office/drawing/2014/main" id="{57AEC31D-6958-4651-9CAC-24215375DA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8918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6 ">
            <a:extLst>
              <a:ext uri="{FF2B5EF4-FFF2-40B4-BE49-F238E27FC236}">
                <a16:creationId xmlns:a16="http://schemas.microsoft.com/office/drawing/2014/main" id="{9BCE0C18-233B-45F0-A3B3-361634EF6F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89327" y="754960"/>
            <a:ext cx="6613344" cy="53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193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7 ">
            <a:extLst>
              <a:ext uri="{FF2B5EF4-FFF2-40B4-BE49-F238E27FC236}">
                <a16:creationId xmlns:a16="http://schemas.microsoft.com/office/drawing/2014/main" id="{E30E7E7E-3089-43E1-BDBA-A1A59BE85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0411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8 ">
            <a:extLst>
              <a:ext uri="{FF2B5EF4-FFF2-40B4-BE49-F238E27FC236}">
                <a16:creationId xmlns:a16="http://schemas.microsoft.com/office/drawing/2014/main" id="{6EBEBDB7-7CE6-498F-8EFD-8543219DDE6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8152" y="81023"/>
            <a:ext cx="5015696" cy="66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430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299 ">
            <a:extLst>
              <a:ext uri="{FF2B5EF4-FFF2-40B4-BE49-F238E27FC236}">
                <a16:creationId xmlns:a16="http://schemas.microsoft.com/office/drawing/2014/main" id="{0CA67695-3CC8-4CFC-B6A4-3979FF31E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313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0 ">
            <a:extLst>
              <a:ext uri="{FF2B5EF4-FFF2-40B4-BE49-F238E27FC236}">
                <a16:creationId xmlns:a16="http://schemas.microsoft.com/office/drawing/2014/main" id="{14E75226-DFAE-487B-8BDC-3F3C46B04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279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2 ">
            <a:extLst>
              <a:ext uri="{FF2B5EF4-FFF2-40B4-BE49-F238E27FC236}">
                <a16:creationId xmlns:a16="http://schemas.microsoft.com/office/drawing/2014/main" id="{3B27D3F0-ED76-42A4-BAC4-2E4677002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45908D3-A319-48E1-BA03-0147E375FE95}"/>
              </a:ext>
            </a:extLst>
          </p:cNvPr>
          <p:cNvSpPr txBox="1"/>
          <p:nvPr/>
        </p:nvSpPr>
        <p:spPr>
          <a:xfrm>
            <a:off x="787078" y="5856790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JH Duisburg</a:t>
            </a:r>
          </a:p>
        </p:txBody>
      </p:sp>
    </p:spTree>
    <p:extLst>
      <p:ext uri="{BB962C8B-B14F-4D97-AF65-F5344CB8AC3E}">
        <p14:creationId xmlns:p14="http://schemas.microsoft.com/office/powerpoint/2010/main" val="160939840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1 ">
            <a:extLst>
              <a:ext uri="{FF2B5EF4-FFF2-40B4-BE49-F238E27FC236}">
                <a16:creationId xmlns:a16="http://schemas.microsoft.com/office/drawing/2014/main" id="{CF91FA9A-6220-4B59-9078-7516977320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6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6 ">
            <a:extLst>
              <a:ext uri="{FF2B5EF4-FFF2-40B4-BE49-F238E27FC236}">
                <a16:creationId xmlns:a16="http://schemas.microsoft.com/office/drawing/2014/main" id="{5658F8E0-98C3-4CF8-A15C-E3FDFF97D7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7113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3 ">
            <a:extLst>
              <a:ext uri="{FF2B5EF4-FFF2-40B4-BE49-F238E27FC236}">
                <a16:creationId xmlns:a16="http://schemas.microsoft.com/office/drawing/2014/main" id="{79B1B944-D304-4FC7-BAF0-9393F374F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094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4 ">
            <a:extLst>
              <a:ext uri="{FF2B5EF4-FFF2-40B4-BE49-F238E27FC236}">
                <a16:creationId xmlns:a16="http://schemas.microsoft.com/office/drawing/2014/main" id="{B03EA8C3-9501-46B1-82B3-9432F785F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5C5C45B-8F75-48F7-A108-8987B8F20B6F}"/>
              </a:ext>
            </a:extLst>
          </p:cNvPr>
          <p:cNvSpPr txBox="1"/>
          <p:nvPr/>
        </p:nvSpPr>
        <p:spPr>
          <a:xfrm>
            <a:off x="347241" y="5810492"/>
            <a:ext cx="304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Duisburg Marxloh</a:t>
            </a:r>
          </a:p>
        </p:txBody>
      </p:sp>
    </p:spTree>
    <p:extLst>
      <p:ext uri="{BB962C8B-B14F-4D97-AF65-F5344CB8AC3E}">
        <p14:creationId xmlns:p14="http://schemas.microsoft.com/office/powerpoint/2010/main" val="110490885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5 ">
            <a:extLst>
              <a:ext uri="{FF2B5EF4-FFF2-40B4-BE49-F238E27FC236}">
                <a16:creationId xmlns:a16="http://schemas.microsoft.com/office/drawing/2014/main" id="{05AB5C68-FC46-49C2-9A37-290844FC06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6524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6 ">
            <a:extLst>
              <a:ext uri="{FF2B5EF4-FFF2-40B4-BE49-F238E27FC236}">
                <a16:creationId xmlns:a16="http://schemas.microsoft.com/office/drawing/2014/main" id="{217BF0CF-28A8-4BC9-B1C3-093C6A1B1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1422" y="1013605"/>
            <a:ext cx="6441051" cy="4830788"/>
          </a:xfrm>
          <a:prstGeom prst="rect">
            <a:avLst/>
          </a:prstGeom>
        </p:spPr>
      </p:pic>
      <p:pic>
        <p:nvPicPr>
          <p:cNvPr id="4" name="Grafik 3" descr="2016 Tour de Ruhr306 ">
            <a:extLst>
              <a:ext uri="{FF2B5EF4-FFF2-40B4-BE49-F238E27FC236}">
                <a16:creationId xmlns:a16="http://schemas.microsoft.com/office/drawing/2014/main" id="{9B5C2060-89C2-4AC9-91C6-F50706C2C3B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1498" y="2025570"/>
            <a:ext cx="2777924" cy="45141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99E7C6-04B7-4678-8A62-9311CF21FC60}"/>
              </a:ext>
            </a:extLst>
          </p:cNvPr>
          <p:cNvSpPr txBox="1"/>
          <p:nvPr/>
        </p:nvSpPr>
        <p:spPr>
          <a:xfrm>
            <a:off x="6493397" y="5960963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Moschee in Marxloh</a:t>
            </a:r>
          </a:p>
        </p:txBody>
      </p:sp>
    </p:spTree>
    <p:extLst>
      <p:ext uri="{BB962C8B-B14F-4D97-AF65-F5344CB8AC3E}">
        <p14:creationId xmlns:p14="http://schemas.microsoft.com/office/powerpoint/2010/main" val="63371983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7 ">
            <a:extLst>
              <a:ext uri="{FF2B5EF4-FFF2-40B4-BE49-F238E27FC236}">
                <a16:creationId xmlns:a16="http://schemas.microsoft.com/office/drawing/2014/main" id="{E69EBAD7-2F23-4553-9E4C-30A522E6E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570" y="0"/>
            <a:ext cx="9144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C4A46B3-4755-4891-A692-D494407BF7D9}"/>
              </a:ext>
            </a:extLst>
          </p:cNvPr>
          <p:cNvSpPr/>
          <p:nvPr/>
        </p:nvSpPr>
        <p:spPr>
          <a:xfrm>
            <a:off x="219919" y="5984112"/>
            <a:ext cx="1925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latin typeface="Comic Sans MS" panose="030F0702030302020204" pitchFamily="66" charset="0"/>
              </a:rPr>
              <a:t>Oberhof</a:t>
            </a:r>
          </a:p>
        </p:txBody>
      </p:sp>
    </p:spTree>
    <p:extLst>
      <p:ext uri="{BB962C8B-B14F-4D97-AF65-F5344CB8AC3E}">
        <p14:creationId xmlns:p14="http://schemas.microsoft.com/office/powerpoint/2010/main" val="403859486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9 ">
            <a:extLst>
              <a:ext uri="{FF2B5EF4-FFF2-40B4-BE49-F238E27FC236}">
                <a16:creationId xmlns:a16="http://schemas.microsoft.com/office/drawing/2014/main" id="{DE6B0056-939A-4B52-897A-07491707DD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106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08 ">
            <a:extLst>
              <a:ext uri="{FF2B5EF4-FFF2-40B4-BE49-F238E27FC236}">
                <a16:creationId xmlns:a16="http://schemas.microsoft.com/office/drawing/2014/main" id="{ED09E171-A170-4BC9-A4E9-D98A4660F6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474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0 ">
            <a:extLst>
              <a:ext uri="{FF2B5EF4-FFF2-40B4-BE49-F238E27FC236}">
                <a16:creationId xmlns:a16="http://schemas.microsoft.com/office/drawing/2014/main" id="{7DE419CD-AAD9-4A07-977E-D8EE3A006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FC597DC-7BAA-416B-814C-B69A8CE7FC5D}"/>
              </a:ext>
            </a:extLst>
          </p:cNvPr>
          <p:cNvSpPr/>
          <p:nvPr/>
        </p:nvSpPr>
        <p:spPr>
          <a:xfrm>
            <a:off x="2025570" y="6053560"/>
            <a:ext cx="1925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latin typeface="Comic Sans MS" panose="030F0702030302020204" pitchFamily="66" charset="0"/>
              </a:rPr>
              <a:t>Am Rhein</a:t>
            </a:r>
          </a:p>
        </p:txBody>
      </p:sp>
    </p:spTree>
    <p:extLst>
      <p:ext uri="{BB962C8B-B14F-4D97-AF65-F5344CB8AC3E}">
        <p14:creationId xmlns:p14="http://schemas.microsoft.com/office/powerpoint/2010/main" val="428097839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1 ">
            <a:extLst>
              <a:ext uri="{FF2B5EF4-FFF2-40B4-BE49-F238E27FC236}">
                <a16:creationId xmlns:a16="http://schemas.microsoft.com/office/drawing/2014/main" id="{677AFC1A-084D-49FD-BFA4-82FD36BFD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0542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2 ">
            <a:extLst>
              <a:ext uri="{FF2B5EF4-FFF2-40B4-BE49-F238E27FC236}">
                <a16:creationId xmlns:a16="http://schemas.microsoft.com/office/drawing/2014/main" id="{C0137B24-AB96-4FDD-8E9D-656392A6E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0"/>
            <a:ext cx="1094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2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7 ">
            <a:extLst>
              <a:ext uri="{FF2B5EF4-FFF2-40B4-BE49-F238E27FC236}">
                <a16:creationId xmlns:a16="http://schemas.microsoft.com/office/drawing/2014/main" id="{31AA54B3-664B-4584-8717-D36E91FB84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45D0632-3680-49E1-BC08-4E4156ABFC0C}"/>
              </a:ext>
            </a:extLst>
          </p:cNvPr>
          <p:cNvSpPr txBox="1"/>
          <p:nvPr/>
        </p:nvSpPr>
        <p:spPr>
          <a:xfrm>
            <a:off x="1805649" y="5798916"/>
            <a:ext cx="2297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Schloss Broich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Mülheim</a:t>
            </a:r>
          </a:p>
        </p:txBody>
      </p:sp>
    </p:spTree>
    <p:extLst>
      <p:ext uri="{BB962C8B-B14F-4D97-AF65-F5344CB8AC3E}">
        <p14:creationId xmlns:p14="http://schemas.microsoft.com/office/powerpoint/2010/main" val="2573516021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3 ">
            <a:extLst>
              <a:ext uri="{FF2B5EF4-FFF2-40B4-BE49-F238E27FC236}">
                <a16:creationId xmlns:a16="http://schemas.microsoft.com/office/drawing/2014/main" id="{20915C7F-A9C5-4BEE-8688-9B26D3C9A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1953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4 ">
            <a:extLst>
              <a:ext uri="{FF2B5EF4-FFF2-40B4-BE49-F238E27FC236}">
                <a16:creationId xmlns:a16="http://schemas.microsoft.com/office/drawing/2014/main" id="{73AD151A-B8BF-4830-AC68-BD4050BA4D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32766EB-F312-407C-BAAE-78F498F8B47D}"/>
              </a:ext>
            </a:extLst>
          </p:cNvPr>
          <p:cNvSpPr txBox="1"/>
          <p:nvPr/>
        </p:nvSpPr>
        <p:spPr>
          <a:xfrm>
            <a:off x="9085274" y="6088284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Moschee in Moers</a:t>
            </a:r>
          </a:p>
        </p:txBody>
      </p:sp>
    </p:spTree>
    <p:extLst>
      <p:ext uri="{BB962C8B-B14F-4D97-AF65-F5344CB8AC3E}">
        <p14:creationId xmlns:p14="http://schemas.microsoft.com/office/powerpoint/2010/main" val="108579657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5 ">
            <a:extLst>
              <a:ext uri="{FF2B5EF4-FFF2-40B4-BE49-F238E27FC236}">
                <a16:creationId xmlns:a16="http://schemas.microsoft.com/office/drawing/2014/main" id="{057113FB-52FD-483C-86FA-C868BFFAD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33E3D88-BE95-497D-B6BB-43220769648A}"/>
              </a:ext>
            </a:extLst>
          </p:cNvPr>
          <p:cNvSpPr/>
          <p:nvPr/>
        </p:nvSpPr>
        <p:spPr>
          <a:xfrm>
            <a:off x="696970" y="246491"/>
            <a:ext cx="5110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latin typeface="Comic Sans MS" panose="030F0702030302020204" pitchFamily="66" charset="0"/>
              </a:rPr>
              <a:t>Geschwister Scholl Schule Moers</a:t>
            </a:r>
          </a:p>
          <a:p>
            <a:r>
              <a:rPr lang="de-DE" sz="2400" b="1" dirty="0">
                <a:latin typeface="Comic Sans MS" panose="030F0702030302020204" pitchFamily="66" charset="0"/>
              </a:rPr>
              <a:t>In dieser Halle</a:t>
            </a:r>
          </a:p>
          <a:p>
            <a:r>
              <a:rPr lang="de-DE" sz="2400" b="1" dirty="0">
                <a:latin typeface="Comic Sans MS" panose="030F0702030302020204" pitchFamily="66" charset="0"/>
              </a:rPr>
              <a:t>10 Jahre Aikido mit Volker</a:t>
            </a:r>
          </a:p>
        </p:txBody>
      </p:sp>
    </p:spTree>
    <p:extLst>
      <p:ext uri="{BB962C8B-B14F-4D97-AF65-F5344CB8AC3E}">
        <p14:creationId xmlns:p14="http://schemas.microsoft.com/office/powerpoint/2010/main" val="52825235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6 ">
            <a:extLst>
              <a:ext uri="{FF2B5EF4-FFF2-40B4-BE49-F238E27FC236}">
                <a16:creationId xmlns:a16="http://schemas.microsoft.com/office/drawing/2014/main" id="{50B5A324-3F0A-4BBF-B4D0-662B9C3ED7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1301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8 ">
            <a:extLst>
              <a:ext uri="{FF2B5EF4-FFF2-40B4-BE49-F238E27FC236}">
                <a16:creationId xmlns:a16="http://schemas.microsoft.com/office/drawing/2014/main" id="{D57534C1-10CF-4362-A940-1A294B050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0EE9983-01B0-436C-9B08-9C46B2E056E3}"/>
              </a:ext>
            </a:extLst>
          </p:cNvPr>
          <p:cNvSpPr txBox="1"/>
          <p:nvPr/>
        </p:nvSpPr>
        <p:spPr>
          <a:xfrm>
            <a:off x="339216" y="5220183"/>
            <a:ext cx="3236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St. Marien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Moers Hochstraß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Bergmannarchitektur</a:t>
            </a:r>
          </a:p>
        </p:txBody>
      </p:sp>
    </p:spTree>
    <p:extLst>
      <p:ext uri="{BB962C8B-B14F-4D97-AF65-F5344CB8AC3E}">
        <p14:creationId xmlns:p14="http://schemas.microsoft.com/office/powerpoint/2010/main" val="65389849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319 ">
            <a:extLst>
              <a:ext uri="{FF2B5EF4-FFF2-40B4-BE49-F238E27FC236}">
                <a16:creationId xmlns:a16="http://schemas.microsoft.com/office/drawing/2014/main" id="{C1733C24-B35C-4E81-9D40-05C8BBE3C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761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Ruhrgebiet">
            <a:extLst>
              <a:ext uri="{FF2B5EF4-FFF2-40B4-BE49-F238E27FC236}">
                <a16:creationId xmlns:a16="http://schemas.microsoft.com/office/drawing/2014/main" id="{262C7C72-A61A-42E6-9D88-E2615E95EA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4538"/>
            <a:ext cx="12192000" cy="28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02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28 ">
            <a:extLst>
              <a:ext uri="{FF2B5EF4-FFF2-40B4-BE49-F238E27FC236}">
                <a16:creationId xmlns:a16="http://schemas.microsoft.com/office/drawing/2014/main" id="{24854655-21B8-4C6E-9970-4D798C246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8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0 ">
            <a:extLst>
              <a:ext uri="{FF2B5EF4-FFF2-40B4-BE49-F238E27FC236}">
                <a16:creationId xmlns:a16="http://schemas.microsoft.com/office/drawing/2014/main" id="{BF987855-DC33-4877-AACE-F606336E2B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46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1 ">
            <a:extLst>
              <a:ext uri="{FF2B5EF4-FFF2-40B4-BE49-F238E27FC236}">
                <a16:creationId xmlns:a16="http://schemas.microsoft.com/office/drawing/2014/main" id="{DA65CAAD-E056-476A-A0FB-5D60282B29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47473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98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2 ">
            <a:extLst>
              <a:ext uri="{FF2B5EF4-FFF2-40B4-BE49-F238E27FC236}">
                <a16:creationId xmlns:a16="http://schemas.microsoft.com/office/drawing/2014/main" id="{3C307ACE-D663-439D-94F8-16A3A5373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8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3 ">
            <a:extLst>
              <a:ext uri="{FF2B5EF4-FFF2-40B4-BE49-F238E27FC236}">
                <a16:creationId xmlns:a16="http://schemas.microsoft.com/office/drawing/2014/main" id="{81914494-4758-499E-A6D9-509A353A3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41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4 ">
            <a:extLst>
              <a:ext uri="{FF2B5EF4-FFF2-40B4-BE49-F238E27FC236}">
                <a16:creationId xmlns:a16="http://schemas.microsoft.com/office/drawing/2014/main" id="{9E23E587-60D1-4E81-BBF5-D5C6BCE6D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EB9EFE3-CA9E-429A-B1A7-A7166FA5BFB2}"/>
              </a:ext>
            </a:extLst>
          </p:cNvPr>
          <p:cNvSpPr txBox="1"/>
          <p:nvPr/>
        </p:nvSpPr>
        <p:spPr>
          <a:xfrm>
            <a:off x="729205" y="6053559"/>
            <a:ext cx="659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Siedlung Rheinpreußen – Duisburg </a:t>
            </a:r>
            <a:r>
              <a:rPr lang="de-DE" sz="2400" dirty="0" err="1">
                <a:latin typeface="Comic Sans MS" panose="030F0702030302020204" pitchFamily="66" charset="0"/>
              </a:rPr>
              <a:t>Hochheide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81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4 ">
            <a:extLst>
              <a:ext uri="{FF2B5EF4-FFF2-40B4-BE49-F238E27FC236}">
                <a16:creationId xmlns:a16="http://schemas.microsoft.com/office/drawing/2014/main" id="{A273A2B6-AECB-4050-BCA5-26F99C263A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5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5 ">
            <a:extLst>
              <a:ext uri="{FF2B5EF4-FFF2-40B4-BE49-F238E27FC236}">
                <a16:creationId xmlns:a16="http://schemas.microsoft.com/office/drawing/2014/main" id="{BF3F5E4B-1DD4-4C87-AB80-8563BD5DC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E53BA28-030A-4F74-A58D-AED55FA3130D}"/>
              </a:ext>
            </a:extLst>
          </p:cNvPr>
          <p:cNvSpPr txBox="1"/>
          <p:nvPr/>
        </p:nvSpPr>
        <p:spPr>
          <a:xfrm>
            <a:off x="532434" y="5532699"/>
            <a:ext cx="2201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Essen Kettwig</a:t>
            </a:r>
          </a:p>
        </p:txBody>
      </p:sp>
    </p:spTree>
    <p:extLst>
      <p:ext uri="{BB962C8B-B14F-4D97-AF65-F5344CB8AC3E}">
        <p14:creationId xmlns:p14="http://schemas.microsoft.com/office/powerpoint/2010/main" val="3369168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6 ">
            <a:extLst>
              <a:ext uri="{FF2B5EF4-FFF2-40B4-BE49-F238E27FC236}">
                <a16:creationId xmlns:a16="http://schemas.microsoft.com/office/drawing/2014/main" id="{BF475B0A-7AD6-492C-9A34-261A1AF180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155" y="840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4CF4EBA-CEE2-4D0A-9AF8-295A21943853}"/>
              </a:ext>
            </a:extLst>
          </p:cNvPr>
          <p:cNvSpPr txBox="1"/>
          <p:nvPr/>
        </p:nvSpPr>
        <p:spPr>
          <a:xfrm>
            <a:off x="7025831" y="5463250"/>
            <a:ext cx="642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Regattaturm am </a:t>
            </a:r>
            <a:r>
              <a:rPr lang="de-DE" sz="2400" dirty="0" err="1">
                <a:latin typeface="Comic Sans MS" panose="030F0702030302020204" pitchFamily="66" charset="0"/>
              </a:rPr>
              <a:t>Baledeneysee</a:t>
            </a:r>
            <a:endParaRPr lang="de-DE" sz="2400" dirty="0">
              <a:latin typeface="Comic Sans MS" panose="030F0702030302020204" pitchFamily="66" charset="0"/>
            </a:endParaRPr>
          </a:p>
          <a:p>
            <a:r>
              <a:rPr lang="de-DE" sz="2400" dirty="0">
                <a:latin typeface="Comic Sans MS" panose="030F0702030302020204" pitchFamily="66" charset="0"/>
              </a:rPr>
              <a:t>„ Zeit“ von Christoph Hildebrand</a:t>
            </a:r>
          </a:p>
        </p:txBody>
      </p:sp>
    </p:spTree>
    <p:extLst>
      <p:ext uri="{BB962C8B-B14F-4D97-AF65-F5344CB8AC3E}">
        <p14:creationId xmlns:p14="http://schemas.microsoft.com/office/powerpoint/2010/main" val="2846309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8 ">
            <a:extLst>
              <a:ext uri="{FF2B5EF4-FFF2-40B4-BE49-F238E27FC236}">
                <a16:creationId xmlns:a16="http://schemas.microsoft.com/office/drawing/2014/main" id="{15922515-D81E-48EF-BEB0-C447E25BBD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43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39 ">
            <a:extLst>
              <a:ext uri="{FF2B5EF4-FFF2-40B4-BE49-F238E27FC236}">
                <a16:creationId xmlns:a16="http://schemas.microsoft.com/office/drawing/2014/main" id="{F8F80C09-7CF4-4C1D-BE6C-79A224C5A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7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1 ">
            <a:extLst>
              <a:ext uri="{FF2B5EF4-FFF2-40B4-BE49-F238E27FC236}">
                <a16:creationId xmlns:a16="http://schemas.microsoft.com/office/drawing/2014/main" id="{4D7412C0-091C-4A97-94B8-86404204D8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13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2 ">
            <a:extLst>
              <a:ext uri="{FF2B5EF4-FFF2-40B4-BE49-F238E27FC236}">
                <a16:creationId xmlns:a16="http://schemas.microsoft.com/office/drawing/2014/main" id="{A6A6818A-840F-41A5-A30E-FCC2C08CD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87413" y="863545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50761E-FDC8-4FFC-9482-107835FC92B1}"/>
              </a:ext>
            </a:extLst>
          </p:cNvPr>
          <p:cNvSpPr txBox="1"/>
          <p:nvPr/>
        </p:nvSpPr>
        <p:spPr>
          <a:xfrm>
            <a:off x="335664" y="5173885"/>
            <a:ext cx="3507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Die Abteikirche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ehemalige Reichsabtei,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gegründet 799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durch </a:t>
            </a:r>
            <a:r>
              <a:rPr lang="de-DE" sz="2400" dirty="0" err="1">
                <a:latin typeface="Comic Sans MS" panose="030F0702030302020204" pitchFamily="66" charset="0"/>
              </a:rPr>
              <a:t>Liutger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74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6 ">
            <a:extLst>
              <a:ext uri="{FF2B5EF4-FFF2-40B4-BE49-F238E27FC236}">
                <a16:creationId xmlns:a16="http://schemas.microsoft.com/office/drawing/2014/main" id="{29ED685A-8FF7-46B8-A155-12269A295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227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7 ">
            <a:extLst>
              <a:ext uri="{FF2B5EF4-FFF2-40B4-BE49-F238E27FC236}">
                <a16:creationId xmlns:a16="http://schemas.microsoft.com/office/drawing/2014/main" id="{A9966706-1126-4C99-BAE9-3755DCFADF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4668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4 ">
            <a:extLst>
              <a:ext uri="{FF2B5EF4-FFF2-40B4-BE49-F238E27FC236}">
                <a16:creationId xmlns:a16="http://schemas.microsoft.com/office/drawing/2014/main" id="{D8A356BE-6A3D-4A82-9846-CCF7362B1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04491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195FFE2-F9FB-49A4-96A1-DBFC8EB703B2}"/>
              </a:ext>
            </a:extLst>
          </p:cNvPr>
          <p:cNvSpPr txBox="1"/>
          <p:nvPr/>
        </p:nvSpPr>
        <p:spPr>
          <a:xfrm>
            <a:off x="532433" y="5301206"/>
            <a:ext cx="2546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latin typeface="Comic Sans MS" panose="030F0702030302020204" pitchFamily="66" charset="0"/>
              </a:rPr>
              <a:t>Ludgerusschrein</a:t>
            </a:r>
            <a:endParaRPr lang="de-DE" sz="2400" dirty="0">
              <a:latin typeface="Comic Sans MS" panose="030F0702030302020204" pitchFamily="66" charset="0"/>
            </a:endParaRPr>
          </a:p>
          <a:p>
            <a:r>
              <a:rPr lang="de-DE" sz="2400" dirty="0">
                <a:latin typeface="Comic Sans MS" panose="030F0702030302020204" pitchFamily="66" charset="0"/>
              </a:rPr>
              <a:t> - 1787</a:t>
            </a:r>
          </a:p>
          <a:p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4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5 ">
            <a:extLst>
              <a:ext uri="{FF2B5EF4-FFF2-40B4-BE49-F238E27FC236}">
                <a16:creationId xmlns:a16="http://schemas.microsoft.com/office/drawing/2014/main" id="{82D62F8D-C6F0-46CA-9532-A15FE7C3E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10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3 ">
            <a:extLst>
              <a:ext uri="{FF2B5EF4-FFF2-40B4-BE49-F238E27FC236}">
                <a16:creationId xmlns:a16="http://schemas.microsoft.com/office/drawing/2014/main" id="{5875956C-18C6-4A20-BAA5-CC1512518A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4A6E4E-893B-47DD-8943-2B1B819B6B31}"/>
              </a:ext>
            </a:extLst>
          </p:cNvPr>
          <p:cNvSpPr txBox="1"/>
          <p:nvPr/>
        </p:nvSpPr>
        <p:spPr>
          <a:xfrm>
            <a:off x="2129741" y="6065136"/>
            <a:ext cx="291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Im Abteimuseum</a:t>
            </a:r>
          </a:p>
        </p:txBody>
      </p:sp>
    </p:spTree>
    <p:extLst>
      <p:ext uri="{BB962C8B-B14F-4D97-AF65-F5344CB8AC3E}">
        <p14:creationId xmlns:p14="http://schemas.microsoft.com/office/powerpoint/2010/main" val="1544043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5 ">
            <a:extLst>
              <a:ext uri="{FF2B5EF4-FFF2-40B4-BE49-F238E27FC236}">
                <a16:creationId xmlns:a16="http://schemas.microsoft.com/office/drawing/2014/main" id="{33FEC421-187B-4292-ABEF-1EE36520F8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5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8 ">
            <a:extLst>
              <a:ext uri="{FF2B5EF4-FFF2-40B4-BE49-F238E27FC236}">
                <a16:creationId xmlns:a16="http://schemas.microsoft.com/office/drawing/2014/main" id="{CBA98873-5BE3-46FB-AD23-068D577243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280" y="0"/>
            <a:ext cx="933450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3D17EF6-3B1C-478E-B303-4FDA25877C12}"/>
              </a:ext>
            </a:extLst>
          </p:cNvPr>
          <p:cNvSpPr txBox="1"/>
          <p:nvPr/>
        </p:nvSpPr>
        <p:spPr>
          <a:xfrm>
            <a:off x="6459313" y="6018837"/>
            <a:ext cx="420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Elfenbein Pyxis – 6. </a:t>
            </a:r>
            <a:r>
              <a:rPr lang="de-DE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Jh</a:t>
            </a:r>
            <a:endParaRPr lang="de-DE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42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49 ">
            <a:extLst>
              <a:ext uri="{FF2B5EF4-FFF2-40B4-BE49-F238E27FC236}">
                <a16:creationId xmlns:a16="http://schemas.microsoft.com/office/drawing/2014/main" id="{33642D19-D3D4-4A28-86C9-71FB334AE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68F4252-DDE0-4426-A78B-D36630AC1530}"/>
              </a:ext>
            </a:extLst>
          </p:cNvPr>
          <p:cNvSpPr txBox="1"/>
          <p:nvPr/>
        </p:nvSpPr>
        <p:spPr>
          <a:xfrm>
            <a:off x="613457" y="6134582"/>
            <a:ext cx="616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fränkischer Reliquienkasten Ende 8. </a:t>
            </a:r>
            <a:r>
              <a:rPr lang="de-DE" sz="2400" dirty="0" err="1">
                <a:latin typeface="Comic Sans MS" panose="030F0702030302020204" pitchFamily="66" charset="0"/>
              </a:rPr>
              <a:t>Jh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789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0 ">
            <a:extLst>
              <a:ext uri="{FF2B5EF4-FFF2-40B4-BE49-F238E27FC236}">
                <a16:creationId xmlns:a16="http://schemas.microsoft.com/office/drawing/2014/main" id="{449E03A0-E0AB-4233-8D90-6D6C8ED346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36000" y="982400"/>
            <a:ext cx="6720000" cy="47552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EEA9016-FA37-46CF-B777-2BA1AED14062}"/>
              </a:ext>
            </a:extLst>
          </p:cNvPr>
          <p:cNvSpPr txBox="1"/>
          <p:nvPr/>
        </p:nvSpPr>
        <p:spPr>
          <a:xfrm>
            <a:off x="567159" y="5555850"/>
            <a:ext cx="285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latin typeface="Comic Sans MS" panose="030F0702030302020204" pitchFamily="66" charset="0"/>
              </a:rPr>
              <a:t>Hlg</a:t>
            </a:r>
            <a:r>
              <a:rPr lang="de-DE" sz="2400" dirty="0">
                <a:latin typeface="Comic Sans MS" panose="030F0702030302020204" pitchFamily="66" charset="0"/>
              </a:rPr>
              <a:t>. Margareta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– 16. </a:t>
            </a:r>
            <a:r>
              <a:rPr lang="de-DE" sz="2400" dirty="0" err="1">
                <a:latin typeface="Comic Sans MS" panose="030F0702030302020204" pitchFamily="66" charset="0"/>
              </a:rPr>
              <a:t>Jh</a:t>
            </a:r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33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1 ">
            <a:extLst>
              <a:ext uri="{FF2B5EF4-FFF2-40B4-BE49-F238E27FC236}">
                <a16:creationId xmlns:a16="http://schemas.microsoft.com/office/drawing/2014/main" id="{82A9C6C8-5049-427C-AB3C-0AC1F40494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6253" y="874430"/>
            <a:ext cx="6600289" cy="510913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56324A-6883-44F0-B2B4-243C8A4F9822}"/>
              </a:ext>
            </a:extLst>
          </p:cNvPr>
          <p:cNvSpPr txBox="1"/>
          <p:nvPr/>
        </p:nvSpPr>
        <p:spPr>
          <a:xfrm>
            <a:off x="7442519" y="5208609"/>
            <a:ext cx="4155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omic Sans MS" panose="030F0702030302020204" pitchFamily="66" charset="0"/>
              </a:rPr>
              <a:t>Werdener Kruzifix</a:t>
            </a:r>
          </a:p>
          <a:p>
            <a:r>
              <a:rPr lang="de-DE" sz="2000" dirty="0">
                <a:latin typeface="Comic Sans MS" panose="030F0702030302020204" pitchFamily="66" charset="0"/>
              </a:rPr>
              <a:t>ältestes erhaltenes Großkruzifix des Mittelalters aus Bronze</a:t>
            </a:r>
          </a:p>
          <a:p>
            <a:r>
              <a:rPr lang="de-DE" sz="2000" dirty="0">
                <a:latin typeface="Comic Sans MS" panose="030F0702030302020204" pitchFamily="66" charset="0"/>
              </a:rPr>
              <a:t>(um 1060 )</a:t>
            </a:r>
          </a:p>
        </p:txBody>
      </p:sp>
    </p:spTree>
    <p:extLst>
      <p:ext uri="{BB962C8B-B14F-4D97-AF65-F5344CB8AC3E}">
        <p14:creationId xmlns:p14="http://schemas.microsoft.com/office/powerpoint/2010/main" val="3890649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2 ">
            <a:extLst>
              <a:ext uri="{FF2B5EF4-FFF2-40B4-BE49-F238E27FC236}">
                <a16:creationId xmlns:a16="http://schemas.microsoft.com/office/drawing/2014/main" id="{0FBEBA3B-C416-4973-A407-B31E8FF2D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78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DFAD733-7EE3-4134-8FD1-7DC81744446E}"/>
              </a:ext>
            </a:extLst>
          </p:cNvPr>
          <p:cNvSpPr txBox="1"/>
          <p:nvPr/>
        </p:nvSpPr>
        <p:spPr>
          <a:xfrm>
            <a:off x="567159" y="5555850"/>
            <a:ext cx="285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Essen Werden</a:t>
            </a:r>
          </a:p>
        </p:txBody>
      </p:sp>
    </p:spTree>
    <p:extLst>
      <p:ext uri="{BB962C8B-B14F-4D97-AF65-F5344CB8AC3E}">
        <p14:creationId xmlns:p14="http://schemas.microsoft.com/office/powerpoint/2010/main" val="2796526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3 ">
            <a:extLst>
              <a:ext uri="{FF2B5EF4-FFF2-40B4-BE49-F238E27FC236}">
                <a16:creationId xmlns:a16="http://schemas.microsoft.com/office/drawing/2014/main" id="{3E2FFCFA-BEEA-4E50-9307-CFE584D44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111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4 ">
            <a:extLst>
              <a:ext uri="{FF2B5EF4-FFF2-40B4-BE49-F238E27FC236}">
                <a16:creationId xmlns:a16="http://schemas.microsoft.com/office/drawing/2014/main" id="{F9AE4EC4-7DEB-4F2F-A6A2-9AE0CDC3D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77020" y="909000"/>
            <a:ext cx="6720000" cy="5040000"/>
          </a:xfrm>
          <a:prstGeom prst="rect">
            <a:avLst/>
          </a:prstGeom>
        </p:spPr>
      </p:pic>
      <p:pic>
        <p:nvPicPr>
          <p:cNvPr id="4" name="Grafik 3" descr="2016 Tour de Ruhr055 ">
            <a:extLst>
              <a:ext uri="{FF2B5EF4-FFF2-40B4-BE49-F238E27FC236}">
                <a16:creationId xmlns:a16="http://schemas.microsoft.com/office/drawing/2014/main" id="{C3DC6AF5-CA6A-49DF-A6D1-C0A83E5595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99930">
            <a:off x="7269017" y="4202546"/>
            <a:ext cx="3916218" cy="20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6 ">
            <a:extLst>
              <a:ext uri="{FF2B5EF4-FFF2-40B4-BE49-F238E27FC236}">
                <a16:creationId xmlns:a16="http://schemas.microsoft.com/office/drawing/2014/main" id="{CB0022E5-E78A-4389-B37F-C4D707FA5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44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6 ">
            <a:extLst>
              <a:ext uri="{FF2B5EF4-FFF2-40B4-BE49-F238E27FC236}">
                <a16:creationId xmlns:a16="http://schemas.microsoft.com/office/drawing/2014/main" id="{E93AB900-6932-456B-B337-259A0A41E0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29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7 ">
            <a:extLst>
              <a:ext uri="{FF2B5EF4-FFF2-40B4-BE49-F238E27FC236}">
                <a16:creationId xmlns:a16="http://schemas.microsoft.com/office/drawing/2014/main" id="{C69D2DEA-C072-4225-B62E-45F67FABB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72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8 ">
            <a:extLst>
              <a:ext uri="{FF2B5EF4-FFF2-40B4-BE49-F238E27FC236}">
                <a16:creationId xmlns:a16="http://schemas.microsoft.com/office/drawing/2014/main" id="{5DF4008B-20A5-418A-A46E-5C533956B2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05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59 ">
            <a:extLst>
              <a:ext uri="{FF2B5EF4-FFF2-40B4-BE49-F238E27FC236}">
                <a16:creationId xmlns:a16="http://schemas.microsoft.com/office/drawing/2014/main" id="{3D47FF88-932A-4003-8DAA-95B1275086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75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60 ">
            <a:extLst>
              <a:ext uri="{FF2B5EF4-FFF2-40B4-BE49-F238E27FC236}">
                <a16:creationId xmlns:a16="http://schemas.microsoft.com/office/drawing/2014/main" id="{B789B2B3-A692-4842-ADC8-580D4A9D3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072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62 ">
            <a:extLst>
              <a:ext uri="{FF2B5EF4-FFF2-40B4-BE49-F238E27FC236}">
                <a16:creationId xmlns:a16="http://schemas.microsoft.com/office/drawing/2014/main" id="{EF70D7C2-968F-4EFF-B301-75C43EA639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1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63 ">
            <a:extLst>
              <a:ext uri="{FF2B5EF4-FFF2-40B4-BE49-F238E27FC236}">
                <a16:creationId xmlns:a16="http://schemas.microsoft.com/office/drawing/2014/main" id="{B995D908-E704-4CD8-A24D-76CFD8B6B3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A330B20-BD29-49D1-A721-EC9BEE14A114}"/>
              </a:ext>
            </a:extLst>
          </p:cNvPr>
          <p:cNvSpPr txBox="1"/>
          <p:nvPr/>
        </p:nvSpPr>
        <p:spPr>
          <a:xfrm>
            <a:off x="3750197" y="5960963"/>
            <a:ext cx="2858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omic Sans MS" panose="030F0702030302020204" pitchFamily="66" charset="0"/>
              </a:rPr>
              <a:t>Siedlung</a:t>
            </a:r>
          </a:p>
        </p:txBody>
      </p:sp>
    </p:spTree>
    <p:extLst>
      <p:ext uri="{BB962C8B-B14F-4D97-AF65-F5344CB8AC3E}">
        <p14:creationId xmlns:p14="http://schemas.microsoft.com/office/powerpoint/2010/main" val="20118566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67 ">
            <a:extLst>
              <a:ext uri="{FF2B5EF4-FFF2-40B4-BE49-F238E27FC236}">
                <a16:creationId xmlns:a16="http://schemas.microsoft.com/office/drawing/2014/main" id="{C1663D97-AF6B-482E-8029-D7B502098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03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68 ">
            <a:extLst>
              <a:ext uri="{FF2B5EF4-FFF2-40B4-BE49-F238E27FC236}">
                <a16:creationId xmlns:a16="http://schemas.microsoft.com/office/drawing/2014/main" id="{C5C1BE43-F1D7-4A5E-841C-9C3E0943EA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57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69 ">
            <a:extLst>
              <a:ext uri="{FF2B5EF4-FFF2-40B4-BE49-F238E27FC236}">
                <a16:creationId xmlns:a16="http://schemas.microsoft.com/office/drawing/2014/main" id="{7A98F762-45B7-4623-833F-F2D5557043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40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70 ">
            <a:extLst>
              <a:ext uri="{FF2B5EF4-FFF2-40B4-BE49-F238E27FC236}">
                <a16:creationId xmlns:a16="http://schemas.microsoft.com/office/drawing/2014/main" id="{D8FAF204-7BE8-443C-AD04-301543F56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99285" y="1334383"/>
            <a:ext cx="4906595" cy="3679946"/>
          </a:xfrm>
          <a:prstGeom prst="rect">
            <a:avLst/>
          </a:prstGeom>
        </p:spPr>
      </p:pic>
      <p:pic>
        <p:nvPicPr>
          <p:cNvPr id="4" name="Grafik 3" descr="2016 Tour de Ruhr071 ">
            <a:extLst>
              <a:ext uri="{FF2B5EF4-FFF2-40B4-BE49-F238E27FC236}">
                <a16:creationId xmlns:a16="http://schemas.microsoft.com/office/drawing/2014/main" id="{674979A6-6411-4BFF-BC06-907F051D8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30072" y="1334383"/>
            <a:ext cx="4906595" cy="3679946"/>
          </a:xfrm>
          <a:prstGeom prst="rect">
            <a:avLst/>
          </a:prstGeom>
        </p:spPr>
      </p:pic>
      <p:pic>
        <p:nvPicPr>
          <p:cNvPr id="5" name="Grafik 4" descr="2016 Tour de Ruhr072 ">
            <a:extLst>
              <a:ext uri="{FF2B5EF4-FFF2-40B4-BE49-F238E27FC236}">
                <a16:creationId xmlns:a16="http://schemas.microsoft.com/office/drawing/2014/main" id="{A729D384-268D-4FAE-9B32-728DB038E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65393" y="1334383"/>
            <a:ext cx="4906597" cy="367994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4624CAA-2F36-43B5-9A01-FE8FF4046381}"/>
              </a:ext>
            </a:extLst>
          </p:cNvPr>
          <p:cNvSpPr txBox="1"/>
          <p:nvPr/>
        </p:nvSpPr>
        <p:spPr>
          <a:xfrm>
            <a:off x="6578240" y="5906109"/>
            <a:ext cx="3908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Haustüren in der Siedlung</a:t>
            </a:r>
          </a:p>
        </p:txBody>
      </p:sp>
    </p:spTree>
    <p:extLst>
      <p:ext uri="{BB962C8B-B14F-4D97-AF65-F5344CB8AC3E}">
        <p14:creationId xmlns:p14="http://schemas.microsoft.com/office/powerpoint/2010/main" val="83672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7 ">
            <a:extLst>
              <a:ext uri="{FF2B5EF4-FFF2-40B4-BE49-F238E27FC236}">
                <a16:creationId xmlns:a16="http://schemas.microsoft.com/office/drawing/2014/main" id="{AF62119D-532C-46A9-B657-E4402A4A13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4138"/>
            <a:ext cx="12192000" cy="41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363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73 ">
            <a:extLst>
              <a:ext uri="{FF2B5EF4-FFF2-40B4-BE49-F238E27FC236}">
                <a16:creationId xmlns:a16="http://schemas.microsoft.com/office/drawing/2014/main" id="{D9200B7D-87A9-44C1-A601-72F784D05E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682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74 ">
            <a:extLst>
              <a:ext uri="{FF2B5EF4-FFF2-40B4-BE49-F238E27FC236}">
                <a16:creationId xmlns:a16="http://schemas.microsoft.com/office/drawing/2014/main" id="{5695828B-BEEF-44D2-99D8-5F3F317A6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40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76 ">
            <a:extLst>
              <a:ext uri="{FF2B5EF4-FFF2-40B4-BE49-F238E27FC236}">
                <a16:creationId xmlns:a16="http://schemas.microsoft.com/office/drawing/2014/main" id="{22C54660-7A86-4FC1-8C7F-4FBAF3905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25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78 ">
            <a:extLst>
              <a:ext uri="{FF2B5EF4-FFF2-40B4-BE49-F238E27FC236}">
                <a16:creationId xmlns:a16="http://schemas.microsoft.com/office/drawing/2014/main" id="{E72DEEEF-D747-4B9C-9184-454B53C50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94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79 ">
            <a:extLst>
              <a:ext uri="{FF2B5EF4-FFF2-40B4-BE49-F238E27FC236}">
                <a16:creationId xmlns:a16="http://schemas.microsoft.com/office/drawing/2014/main" id="{A6D696F6-3241-431E-9C9B-8D0F22FB7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11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80 ">
            <a:extLst>
              <a:ext uri="{FF2B5EF4-FFF2-40B4-BE49-F238E27FC236}">
                <a16:creationId xmlns:a16="http://schemas.microsoft.com/office/drawing/2014/main" id="{CF59F8FC-C9AA-41E9-B51A-F696A5BCC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529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81 ">
            <a:extLst>
              <a:ext uri="{FF2B5EF4-FFF2-40B4-BE49-F238E27FC236}">
                <a16:creationId xmlns:a16="http://schemas.microsoft.com/office/drawing/2014/main" id="{B1B678CC-2AFE-48CA-9049-13E1C174B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373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83 ">
            <a:extLst>
              <a:ext uri="{FF2B5EF4-FFF2-40B4-BE49-F238E27FC236}">
                <a16:creationId xmlns:a16="http://schemas.microsoft.com/office/drawing/2014/main" id="{19AF1645-18DC-44F1-8B97-45CAE58138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78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85 ">
            <a:extLst>
              <a:ext uri="{FF2B5EF4-FFF2-40B4-BE49-F238E27FC236}">
                <a16:creationId xmlns:a16="http://schemas.microsoft.com/office/drawing/2014/main" id="{AEE3E425-14FF-484A-8D44-49C026803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42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86 ">
            <a:extLst>
              <a:ext uri="{FF2B5EF4-FFF2-40B4-BE49-F238E27FC236}">
                <a16:creationId xmlns:a16="http://schemas.microsoft.com/office/drawing/2014/main" id="{D75CB7AF-3451-4478-82E8-D59C18D117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9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8 ">
            <a:extLst>
              <a:ext uri="{FF2B5EF4-FFF2-40B4-BE49-F238E27FC236}">
                <a16:creationId xmlns:a16="http://schemas.microsoft.com/office/drawing/2014/main" id="{D3A49E50-E099-481A-BB4A-9A82460CBC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43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87 ">
            <a:extLst>
              <a:ext uri="{FF2B5EF4-FFF2-40B4-BE49-F238E27FC236}">
                <a16:creationId xmlns:a16="http://schemas.microsoft.com/office/drawing/2014/main" id="{7F008F33-29A4-4C87-A882-0281A1BAD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840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17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89 ">
            <a:extLst>
              <a:ext uri="{FF2B5EF4-FFF2-40B4-BE49-F238E27FC236}">
                <a16:creationId xmlns:a16="http://schemas.microsoft.com/office/drawing/2014/main" id="{75FFB5AD-1782-4D9E-91ED-2902862DF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4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95 ">
            <a:extLst>
              <a:ext uri="{FF2B5EF4-FFF2-40B4-BE49-F238E27FC236}">
                <a16:creationId xmlns:a16="http://schemas.microsoft.com/office/drawing/2014/main" id="{CE95B800-DC16-4CFA-820C-282BBB4473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37" y="0"/>
            <a:ext cx="1014714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BB1F74F-9975-415E-8055-0D612C3B1B2E}"/>
              </a:ext>
            </a:extLst>
          </p:cNvPr>
          <p:cNvSpPr txBox="1"/>
          <p:nvPr/>
        </p:nvSpPr>
        <p:spPr>
          <a:xfrm>
            <a:off x="7723310" y="5254906"/>
            <a:ext cx="4288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Im Inneren des Gasometers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Riesige Animation der Erde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in Bewegung</a:t>
            </a:r>
          </a:p>
        </p:txBody>
      </p:sp>
    </p:spTree>
    <p:extLst>
      <p:ext uri="{BB962C8B-B14F-4D97-AF65-F5344CB8AC3E}">
        <p14:creationId xmlns:p14="http://schemas.microsoft.com/office/powerpoint/2010/main" val="9583927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96 ">
            <a:extLst>
              <a:ext uri="{FF2B5EF4-FFF2-40B4-BE49-F238E27FC236}">
                <a16:creationId xmlns:a16="http://schemas.microsoft.com/office/drawing/2014/main" id="{CAB26DFE-FA09-4050-88FF-3EFE78260FE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95937" y="-886829"/>
            <a:ext cx="6614932" cy="88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115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99 ">
            <a:extLst>
              <a:ext uri="{FF2B5EF4-FFF2-40B4-BE49-F238E27FC236}">
                <a16:creationId xmlns:a16="http://schemas.microsoft.com/office/drawing/2014/main" id="{B0C95901-2D8F-4685-A5AF-02C3A151AA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8" y="-305120"/>
            <a:ext cx="6858002" cy="74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350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0 ">
            <a:extLst>
              <a:ext uri="{FF2B5EF4-FFF2-40B4-BE49-F238E27FC236}">
                <a16:creationId xmlns:a16="http://schemas.microsoft.com/office/drawing/2014/main" id="{B2FE1369-0A3C-4B14-A8B0-30567B3727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" y="196272"/>
            <a:ext cx="10474037" cy="64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69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1 ">
            <a:extLst>
              <a:ext uri="{FF2B5EF4-FFF2-40B4-BE49-F238E27FC236}">
                <a16:creationId xmlns:a16="http://schemas.microsoft.com/office/drawing/2014/main" id="{534F6599-7CB7-4DDA-B7D9-8444DA06E0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4A06E7D-5ECC-43DA-A05A-27F5FB9D8286}"/>
              </a:ext>
            </a:extLst>
          </p:cNvPr>
          <p:cNvSpPr txBox="1"/>
          <p:nvPr/>
        </p:nvSpPr>
        <p:spPr>
          <a:xfrm>
            <a:off x="7454096" y="6018835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Blick vom Gasometer</a:t>
            </a:r>
          </a:p>
        </p:txBody>
      </p:sp>
    </p:spTree>
    <p:extLst>
      <p:ext uri="{BB962C8B-B14F-4D97-AF65-F5344CB8AC3E}">
        <p14:creationId xmlns:p14="http://schemas.microsoft.com/office/powerpoint/2010/main" val="13712920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2 ">
            <a:extLst>
              <a:ext uri="{FF2B5EF4-FFF2-40B4-BE49-F238E27FC236}">
                <a16:creationId xmlns:a16="http://schemas.microsoft.com/office/drawing/2014/main" id="{4FB103CA-0A37-4143-9BEF-F2DA0BB831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343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3 ">
            <a:extLst>
              <a:ext uri="{FF2B5EF4-FFF2-40B4-BE49-F238E27FC236}">
                <a16:creationId xmlns:a16="http://schemas.microsoft.com/office/drawing/2014/main" id="{1980AF00-1B96-4671-90B2-4B5F79A3C5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700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4 ">
            <a:extLst>
              <a:ext uri="{FF2B5EF4-FFF2-40B4-BE49-F238E27FC236}">
                <a16:creationId xmlns:a16="http://schemas.microsoft.com/office/drawing/2014/main" id="{EE097EBD-0CEC-414E-9D9C-0013BFB77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7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09 ">
            <a:extLst>
              <a:ext uri="{FF2B5EF4-FFF2-40B4-BE49-F238E27FC236}">
                <a16:creationId xmlns:a16="http://schemas.microsoft.com/office/drawing/2014/main" id="{7A7E285E-0B94-447D-B6FC-6B30E16F9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5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5 ">
            <a:extLst>
              <a:ext uri="{FF2B5EF4-FFF2-40B4-BE49-F238E27FC236}">
                <a16:creationId xmlns:a16="http://schemas.microsoft.com/office/drawing/2014/main" id="{A0590192-FBB0-4FCC-B7EA-02C31A604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BD21C99-6CF1-4596-812F-B83D1AC38CFE}"/>
              </a:ext>
            </a:extLst>
          </p:cNvPr>
          <p:cNvSpPr txBox="1"/>
          <p:nvPr/>
        </p:nvSpPr>
        <p:spPr>
          <a:xfrm>
            <a:off x="8924081" y="5984111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Verkehrsadern…</a:t>
            </a:r>
          </a:p>
        </p:txBody>
      </p:sp>
    </p:spTree>
    <p:extLst>
      <p:ext uri="{BB962C8B-B14F-4D97-AF65-F5344CB8AC3E}">
        <p14:creationId xmlns:p14="http://schemas.microsoft.com/office/powerpoint/2010/main" val="36997376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6 ">
            <a:extLst>
              <a:ext uri="{FF2B5EF4-FFF2-40B4-BE49-F238E27FC236}">
                <a16:creationId xmlns:a16="http://schemas.microsoft.com/office/drawing/2014/main" id="{F286B5A7-9DDD-460E-93F1-73D7521ECF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36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7 ">
            <a:extLst>
              <a:ext uri="{FF2B5EF4-FFF2-40B4-BE49-F238E27FC236}">
                <a16:creationId xmlns:a16="http://schemas.microsoft.com/office/drawing/2014/main" id="{A64C6947-6514-45E6-A856-83D38DF83E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330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0 ">
            <a:extLst>
              <a:ext uri="{FF2B5EF4-FFF2-40B4-BE49-F238E27FC236}">
                <a16:creationId xmlns:a16="http://schemas.microsoft.com/office/drawing/2014/main" id="{64795B7D-3912-4FC2-B98C-29294CDD79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258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2C800BA-5A18-4290-880A-72750119660F}"/>
              </a:ext>
            </a:extLst>
          </p:cNvPr>
          <p:cNvSpPr txBox="1"/>
          <p:nvPr/>
        </p:nvSpPr>
        <p:spPr>
          <a:xfrm>
            <a:off x="565412" y="5764192"/>
            <a:ext cx="376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Ehemalige Sternbrauerei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Carl Funke</a:t>
            </a:r>
          </a:p>
        </p:txBody>
      </p:sp>
    </p:spTree>
    <p:extLst>
      <p:ext uri="{BB962C8B-B14F-4D97-AF65-F5344CB8AC3E}">
        <p14:creationId xmlns:p14="http://schemas.microsoft.com/office/powerpoint/2010/main" val="39669494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09 ">
            <a:extLst>
              <a:ext uri="{FF2B5EF4-FFF2-40B4-BE49-F238E27FC236}">
                <a16:creationId xmlns:a16="http://schemas.microsoft.com/office/drawing/2014/main" id="{A577E9A1-0661-4052-B2C6-D8859837C9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834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1 ">
            <a:extLst>
              <a:ext uri="{FF2B5EF4-FFF2-40B4-BE49-F238E27FC236}">
                <a16:creationId xmlns:a16="http://schemas.microsoft.com/office/drawing/2014/main" id="{32327D4A-374E-4C63-816D-13220BA2D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194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3 ">
            <a:extLst>
              <a:ext uri="{FF2B5EF4-FFF2-40B4-BE49-F238E27FC236}">
                <a16:creationId xmlns:a16="http://schemas.microsoft.com/office/drawing/2014/main" id="{A716FD1A-802D-4723-9CD3-97FE19FDE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26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4 ">
            <a:extLst>
              <a:ext uri="{FF2B5EF4-FFF2-40B4-BE49-F238E27FC236}">
                <a16:creationId xmlns:a16="http://schemas.microsoft.com/office/drawing/2014/main" id="{4C27FDEA-5E93-4CBF-A3B1-1F4C595EC6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9251" y="-532136"/>
            <a:ext cx="5416952" cy="7335454"/>
          </a:xfrm>
          <a:prstGeom prst="rect">
            <a:avLst/>
          </a:prstGeom>
        </p:spPr>
      </p:pic>
      <p:pic>
        <p:nvPicPr>
          <p:cNvPr id="4" name="Grafik 3" descr="2016 Tour de Ruhr114 ">
            <a:extLst>
              <a:ext uri="{FF2B5EF4-FFF2-40B4-BE49-F238E27FC236}">
                <a16:creationId xmlns:a16="http://schemas.microsoft.com/office/drawing/2014/main" id="{6BE60D7C-D84C-46D2-840D-882A8CE350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21070" y="2564756"/>
            <a:ext cx="2921047" cy="51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68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5 ">
            <a:extLst>
              <a:ext uri="{FF2B5EF4-FFF2-40B4-BE49-F238E27FC236}">
                <a16:creationId xmlns:a16="http://schemas.microsoft.com/office/drawing/2014/main" id="{B95569D6-496C-421E-A5B9-946383E90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823" y="909000"/>
            <a:ext cx="6720000" cy="5040000"/>
          </a:xfrm>
          <a:prstGeom prst="rect">
            <a:avLst/>
          </a:prstGeom>
        </p:spPr>
      </p:pic>
      <p:pic>
        <p:nvPicPr>
          <p:cNvPr id="4" name="Grafik 3" descr="2016 Tour de Ruhr116 ">
            <a:extLst>
              <a:ext uri="{FF2B5EF4-FFF2-40B4-BE49-F238E27FC236}">
                <a16:creationId xmlns:a16="http://schemas.microsoft.com/office/drawing/2014/main" id="{75D65E1D-618E-4AE6-B1DF-71AFE102BC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494" y="2367024"/>
            <a:ext cx="5617579" cy="42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26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7 ">
            <a:extLst>
              <a:ext uri="{FF2B5EF4-FFF2-40B4-BE49-F238E27FC236}">
                <a16:creationId xmlns:a16="http://schemas.microsoft.com/office/drawing/2014/main" id="{CC67516E-FE68-4C96-A399-39DAD1E38A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99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010 ">
            <a:extLst>
              <a:ext uri="{FF2B5EF4-FFF2-40B4-BE49-F238E27FC236}">
                <a16:creationId xmlns:a16="http://schemas.microsoft.com/office/drawing/2014/main" id="{729BB8C2-0792-41CE-804F-71D9E773AD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7008" y="909000"/>
            <a:ext cx="6720000" cy="504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1D62E87-7D0D-468C-A8D4-A58CD8B102FE}"/>
              </a:ext>
            </a:extLst>
          </p:cNvPr>
          <p:cNvSpPr txBox="1"/>
          <p:nvPr/>
        </p:nvSpPr>
        <p:spPr>
          <a:xfrm>
            <a:off x="231493" y="5127585"/>
            <a:ext cx="43075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latin typeface="Comic Sans MS" panose="030F0702030302020204" pitchFamily="66" charset="0"/>
              </a:rPr>
              <a:t>Schifferkinderheim</a:t>
            </a:r>
            <a:r>
              <a:rPr lang="de-DE" sz="2000" dirty="0">
                <a:latin typeface="Comic Sans MS" panose="030F0702030302020204" pitchFamily="66" charset="0"/>
              </a:rPr>
              <a:t>, </a:t>
            </a:r>
          </a:p>
          <a:p>
            <a:r>
              <a:rPr lang="de-DE" sz="2000" dirty="0" err="1">
                <a:latin typeface="Comic Sans MS" panose="030F0702030302020204" pitchFamily="66" charset="0"/>
              </a:rPr>
              <a:t>ehenmaliges</a:t>
            </a:r>
            <a:r>
              <a:rPr lang="de-DE" sz="2000" dirty="0">
                <a:latin typeface="Comic Sans MS" panose="030F0702030302020204" pitchFamily="66" charset="0"/>
              </a:rPr>
              <a:t> katholisches Internat</a:t>
            </a:r>
          </a:p>
          <a:p>
            <a:r>
              <a:rPr lang="de-DE" sz="2000" dirty="0">
                <a:latin typeface="Comic Sans MS" panose="030F0702030302020204" pitchFamily="66" charset="0"/>
              </a:rPr>
              <a:t>für die Kinder der Binnenschiffer</a:t>
            </a:r>
          </a:p>
        </p:txBody>
      </p:sp>
    </p:spTree>
    <p:extLst>
      <p:ext uri="{BB962C8B-B14F-4D97-AF65-F5344CB8AC3E}">
        <p14:creationId xmlns:p14="http://schemas.microsoft.com/office/powerpoint/2010/main" val="2083177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8 ">
            <a:extLst>
              <a:ext uri="{FF2B5EF4-FFF2-40B4-BE49-F238E27FC236}">
                <a16:creationId xmlns:a16="http://schemas.microsoft.com/office/drawing/2014/main" id="{56CC0B1D-D967-4505-AC8D-5B9EA6509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EEADBD-6BE8-4865-B7ED-96E68D47AC42}"/>
              </a:ext>
            </a:extLst>
          </p:cNvPr>
          <p:cNvSpPr txBox="1"/>
          <p:nvPr/>
        </p:nvSpPr>
        <p:spPr>
          <a:xfrm>
            <a:off x="8771863" y="5657671"/>
            <a:ext cx="3065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Zechensiedlung 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in Essen Katernberg</a:t>
            </a:r>
          </a:p>
          <a:p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267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19 ">
            <a:extLst>
              <a:ext uri="{FF2B5EF4-FFF2-40B4-BE49-F238E27FC236}">
                <a16:creationId xmlns:a16="http://schemas.microsoft.com/office/drawing/2014/main" id="{98A88B58-4FA7-482B-947A-DFDF6628F7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34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0 ">
            <a:extLst>
              <a:ext uri="{FF2B5EF4-FFF2-40B4-BE49-F238E27FC236}">
                <a16:creationId xmlns:a16="http://schemas.microsoft.com/office/drawing/2014/main" id="{AF94A2E8-D9FD-4B9E-A86F-3D663AFA5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91A3599-00FC-43D6-9B8D-5D293F6C38F0}"/>
              </a:ext>
            </a:extLst>
          </p:cNvPr>
          <p:cNvSpPr txBox="1"/>
          <p:nvPr/>
        </p:nvSpPr>
        <p:spPr>
          <a:xfrm>
            <a:off x="565412" y="5764192"/>
            <a:ext cx="2725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Moschee in</a:t>
            </a:r>
          </a:p>
          <a:p>
            <a:r>
              <a:rPr lang="de-DE" sz="2400" dirty="0">
                <a:latin typeface="Comic Sans MS" panose="030F0702030302020204" pitchFamily="66" charset="0"/>
              </a:rPr>
              <a:t>Essen Katernberg</a:t>
            </a:r>
          </a:p>
        </p:txBody>
      </p:sp>
    </p:spTree>
    <p:extLst>
      <p:ext uri="{BB962C8B-B14F-4D97-AF65-F5344CB8AC3E}">
        <p14:creationId xmlns:p14="http://schemas.microsoft.com/office/powerpoint/2010/main" val="38864777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1 ">
            <a:extLst>
              <a:ext uri="{FF2B5EF4-FFF2-40B4-BE49-F238E27FC236}">
                <a16:creationId xmlns:a16="http://schemas.microsoft.com/office/drawing/2014/main" id="{EC7F0F51-9014-4F87-B3BD-BE6D862D3E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303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3 ">
            <a:extLst>
              <a:ext uri="{FF2B5EF4-FFF2-40B4-BE49-F238E27FC236}">
                <a16:creationId xmlns:a16="http://schemas.microsoft.com/office/drawing/2014/main" id="{CE4FD409-3705-4B00-9FA2-12DD1C69F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55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4 ">
            <a:extLst>
              <a:ext uri="{FF2B5EF4-FFF2-40B4-BE49-F238E27FC236}">
                <a16:creationId xmlns:a16="http://schemas.microsoft.com/office/drawing/2014/main" id="{FC002A3D-3567-4301-9035-E5DAF2848C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9CDCDD6-913D-4F17-A3CC-9504769CCABE}"/>
              </a:ext>
            </a:extLst>
          </p:cNvPr>
          <p:cNvSpPr txBox="1"/>
          <p:nvPr/>
        </p:nvSpPr>
        <p:spPr>
          <a:xfrm>
            <a:off x="312515" y="5879939"/>
            <a:ext cx="474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 und noch mal Schrebergärten </a:t>
            </a:r>
          </a:p>
          <a:p>
            <a:endParaRPr lang="de-D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332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6 ">
            <a:extLst>
              <a:ext uri="{FF2B5EF4-FFF2-40B4-BE49-F238E27FC236}">
                <a16:creationId xmlns:a16="http://schemas.microsoft.com/office/drawing/2014/main" id="{6DCFA760-6001-47D9-8585-29B49A5FE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74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7 ">
            <a:extLst>
              <a:ext uri="{FF2B5EF4-FFF2-40B4-BE49-F238E27FC236}">
                <a16:creationId xmlns:a16="http://schemas.microsoft.com/office/drawing/2014/main" id="{3909A380-FFC7-4798-B8D1-717B6F977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327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8 ">
            <a:extLst>
              <a:ext uri="{FF2B5EF4-FFF2-40B4-BE49-F238E27FC236}">
                <a16:creationId xmlns:a16="http://schemas.microsoft.com/office/drawing/2014/main" id="{391DF4BD-0DD3-49AC-8E43-3E1C80E30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602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Tour de Ruhr129 ">
            <a:extLst>
              <a:ext uri="{FF2B5EF4-FFF2-40B4-BE49-F238E27FC236}">
                <a16:creationId xmlns:a16="http://schemas.microsoft.com/office/drawing/2014/main" id="{B3DE26C3-C7F5-4697-8212-2DA438DF18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600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Microsoft Office PowerPoint</Application>
  <PresentationFormat>Breitbild</PresentationFormat>
  <Paragraphs>103</Paragraphs>
  <Slides>246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246</vt:i4>
      </vt:variant>
    </vt:vector>
  </HeadingPairs>
  <TitlesOfParts>
    <vt:vector size="251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Susanne Levasseur</dc:creator>
  <cp:lastModifiedBy>Susanne</cp:lastModifiedBy>
  <cp:revision>33</cp:revision>
  <dcterms:created xsi:type="dcterms:W3CDTF">2018-09-01T22:38:35Z</dcterms:created>
  <dcterms:modified xsi:type="dcterms:W3CDTF">2020-01-14T11:37:17Z</dcterms:modified>
</cp:coreProperties>
</file>